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1"/>
  </p:notesMasterIdLst>
  <p:sldIdLst>
    <p:sldId id="324" r:id="rId3"/>
    <p:sldId id="325" r:id="rId4"/>
    <p:sldId id="258" r:id="rId5"/>
    <p:sldId id="257" r:id="rId6"/>
    <p:sldId id="316" r:id="rId7"/>
    <p:sldId id="260" r:id="rId8"/>
    <p:sldId id="261" r:id="rId9"/>
    <p:sldId id="262" r:id="rId10"/>
    <p:sldId id="263" r:id="rId11"/>
    <p:sldId id="264" r:id="rId12"/>
    <p:sldId id="269" r:id="rId13"/>
    <p:sldId id="270" r:id="rId14"/>
    <p:sldId id="322" r:id="rId15"/>
    <p:sldId id="326" r:id="rId16"/>
    <p:sldId id="265" r:id="rId17"/>
    <p:sldId id="266" r:id="rId18"/>
    <p:sldId id="267" r:id="rId19"/>
    <p:sldId id="274" r:id="rId20"/>
    <p:sldId id="275" r:id="rId21"/>
    <p:sldId id="285" r:id="rId22"/>
    <p:sldId id="277" r:id="rId23"/>
    <p:sldId id="278" r:id="rId24"/>
    <p:sldId id="323" r:id="rId25"/>
    <p:sldId id="280" r:id="rId26"/>
    <p:sldId id="276" r:id="rId27"/>
    <p:sldId id="320" r:id="rId28"/>
    <p:sldId id="281" r:id="rId29"/>
    <p:sldId id="283" r:id="rId30"/>
    <p:sldId id="321" r:id="rId31"/>
    <p:sldId id="327" r:id="rId32"/>
    <p:sldId id="287" r:id="rId33"/>
    <p:sldId id="288" r:id="rId34"/>
    <p:sldId id="289" r:id="rId35"/>
    <p:sldId id="328" r:id="rId36"/>
    <p:sldId id="291" r:id="rId37"/>
    <p:sldId id="292" r:id="rId38"/>
    <p:sldId id="329" r:id="rId39"/>
    <p:sldId id="294" r:id="rId40"/>
    <p:sldId id="295" r:id="rId41"/>
    <p:sldId id="296" r:id="rId42"/>
    <p:sldId id="330" r:id="rId43"/>
    <p:sldId id="297" r:id="rId44"/>
    <p:sldId id="298" r:id="rId45"/>
    <p:sldId id="299" r:id="rId46"/>
    <p:sldId id="302" r:id="rId47"/>
    <p:sldId id="303" r:id="rId48"/>
    <p:sldId id="304" r:id="rId49"/>
    <p:sldId id="310" r:id="rId50"/>
    <p:sldId id="331" r:id="rId51"/>
    <p:sldId id="312" r:id="rId52"/>
    <p:sldId id="313" r:id="rId53"/>
    <p:sldId id="314" r:id="rId54"/>
    <p:sldId id="305" r:id="rId55"/>
    <p:sldId id="332" r:id="rId56"/>
    <p:sldId id="307" r:id="rId57"/>
    <p:sldId id="308" r:id="rId58"/>
    <p:sldId id="256" r:id="rId59"/>
    <p:sldId id="30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ir Jarvis" initials="B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640000"/>
    <a:srgbClr val="FFCCCC"/>
    <a:srgbClr val="FF99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8958" autoAdjust="0"/>
  </p:normalViewPr>
  <p:slideViewPr>
    <p:cSldViewPr>
      <p:cViewPr>
        <p:scale>
          <a:sx n="100" d="100"/>
          <a:sy n="100" d="100"/>
        </p:scale>
        <p:origin x="-810" y="-198"/>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0"/>
    </p:cViewPr>
  </p:sorterViewPr>
  <p:notesViewPr>
    <p:cSldViewPr snapToGrid="0" snapToObjects="1">
      <p:cViewPr>
        <p:scale>
          <a:sx n="152" d="100"/>
          <a:sy n="152" d="100"/>
        </p:scale>
        <p:origin x="-4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C8571-9184-7149-B1C9-34AF474EF463}" type="datetimeFigureOut">
              <a:rPr lang="en-US" smtClean="0"/>
              <a:t>11/28/2013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9809C-AAA9-644C-BBB6-EA8472A24CC8}" type="slidenum">
              <a:rPr lang="en-US" smtClean="0"/>
              <a:t>‹#›</a:t>
            </a:fld>
            <a:endParaRPr lang="en-US"/>
          </a:p>
        </p:txBody>
      </p:sp>
    </p:spTree>
    <p:extLst>
      <p:ext uri="{BB962C8B-B14F-4D97-AF65-F5344CB8AC3E}">
        <p14:creationId xmlns:p14="http://schemas.microsoft.com/office/powerpoint/2010/main" val="41929569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1</a:t>
            </a:fld>
            <a:endParaRPr lang="en-US"/>
          </a:p>
        </p:txBody>
      </p:sp>
    </p:spTree>
    <p:extLst>
      <p:ext uri="{BB962C8B-B14F-4D97-AF65-F5344CB8AC3E}">
        <p14:creationId xmlns:p14="http://schemas.microsoft.com/office/powerpoint/2010/main" val="414092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duration of review by the Common Drug Review.  Some reviews take an unacceptably long time</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10</a:t>
            </a:fld>
            <a:endParaRPr lang="en-US"/>
          </a:p>
        </p:txBody>
      </p:sp>
    </p:spTree>
    <p:extLst>
      <p:ext uri="{BB962C8B-B14F-4D97-AF65-F5344CB8AC3E}">
        <p14:creationId xmlns:p14="http://schemas.microsoft.com/office/powerpoint/2010/main" val="245255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shows the reimbursement policies for hepatitis B drugs in each province.  Note that </a:t>
            </a:r>
            <a:r>
              <a:rPr lang="en-US" dirty="0"/>
              <a:t>O</a:t>
            </a:r>
            <a:r>
              <a:rPr lang="en-US" dirty="0" smtClean="0"/>
              <a:t>ntario </a:t>
            </a:r>
            <a:r>
              <a:rPr lang="en-US" dirty="0" smtClean="0"/>
              <a:t>has </a:t>
            </a:r>
            <a:r>
              <a:rPr lang="en-US" dirty="0" smtClean="0"/>
              <a:t>the most restrictive policies in Canada.  This is unexpected since Ontario </a:t>
            </a:r>
            <a:r>
              <a:rPr lang="en-US" dirty="0" smtClean="0"/>
              <a:t>has </a:t>
            </a:r>
            <a:r>
              <a:rPr lang="en-US" dirty="0" smtClean="0"/>
              <a:t>the highest population of hepatitis B carriers by far.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11</a:t>
            </a:fld>
            <a:endParaRPr lang="en-US"/>
          </a:p>
        </p:txBody>
      </p:sp>
    </p:spTree>
    <p:extLst>
      <p:ext uri="{BB962C8B-B14F-4D97-AF65-F5344CB8AC3E}">
        <p14:creationId xmlns:p14="http://schemas.microsoft.com/office/powerpoint/2010/main" val="216043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two provinces have the same hepatitis B vaccination schedule.  The definition of high risk also varies by province.  The ideal schedule is neonatal vaccination at birth, at one and 6 months.  Only B.C. PEI and new Brunswick adhere to this schedule.</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12</a:t>
            </a:fld>
            <a:endParaRPr lang="en-US"/>
          </a:p>
        </p:txBody>
      </p:sp>
    </p:spTree>
    <p:extLst>
      <p:ext uri="{BB962C8B-B14F-4D97-AF65-F5344CB8AC3E}">
        <p14:creationId xmlns:p14="http://schemas.microsoft.com/office/powerpoint/2010/main" val="91519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that in the province with neonatal vaccination (B.C.) the infant hepatitis B infection rate is falling.  However, in Ontario, which only provides adolescent vaccination the infection rate in infants is increasing.  Similarly in Canada the rate is increasing, probably because adolescent vaccination is the most common schedule across the country.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13</a:t>
            </a:fld>
            <a:endParaRPr lang="en-US"/>
          </a:p>
        </p:txBody>
      </p:sp>
    </p:spTree>
    <p:extLst>
      <p:ext uri="{BB962C8B-B14F-4D97-AF65-F5344CB8AC3E}">
        <p14:creationId xmlns:p14="http://schemas.microsoft.com/office/powerpoint/2010/main" val="389529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14</a:t>
            </a:fld>
            <a:endParaRPr lang="en-US"/>
          </a:p>
        </p:txBody>
      </p:sp>
    </p:spTree>
    <p:extLst>
      <p:ext uri="{BB962C8B-B14F-4D97-AF65-F5344CB8AC3E}">
        <p14:creationId xmlns:p14="http://schemas.microsoft.com/office/powerpoint/2010/main" val="406455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hepatitis C virus could only be tested for in 1991.  Identification of cases reached a peak in 1998 and has been falling since.  However, if the rate of decline in diagnosed cases continues to fall at the same rate it will be years before the yearly notification rate falls below </a:t>
            </a:r>
            <a:r>
              <a:rPr lang="en-US" dirty="0" smtClean="0"/>
              <a:t>1,000</a:t>
            </a:r>
            <a:r>
              <a:rPr lang="en-US" dirty="0" smtClean="0"/>
              <a:t>.  Notifications to Health Canada include acute and chronic cases and resolved infection.  The criterion for notification is being anti-HCV </a:t>
            </a:r>
            <a:r>
              <a:rPr lang="en-US" dirty="0" smtClean="0"/>
              <a:t>positive.</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15</a:t>
            </a:fld>
            <a:endParaRPr lang="en-US"/>
          </a:p>
        </p:txBody>
      </p:sp>
    </p:spTree>
    <p:extLst>
      <p:ext uri="{BB962C8B-B14F-4D97-AF65-F5344CB8AC3E}">
        <p14:creationId xmlns:p14="http://schemas.microsoft.com/office/powerpoint/2010/main" val="3079834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t>
            </a:r>
            <a:r>
              <a:rPr lang="en-US" dirty="0" smtClean="0"/>
              <a:t>the </a:t>
            </a:r>
            <a:r>
              <a:rPr lang="en-US" dirty="0" smtClean="0"/>
              <a:t>age distribution of cases of chronic hepatitis C in immigrants and Canadian born.  This age distribution is the justification for the CLF’s position statement that all individuals born between 1945 and 1975 should be tested once for hepatitis C.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16</a:t>
            </a:fld>
            <a:endParaRPr lang="en-US"/>
          </a:p>
        </p:txBody>
      </p:sp>
    </p:spTree>
    <p:extLst>
      <p:ext uri="{BB962C8B-B14F-4D97-AF65-F5344CB8AC3E}">
        <p14:creationId xmlns:p14="http://schemas.microsoft.com/office/powerpoint/2010/main" val="363141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for this graph are derived from modeling.  Note that </a:t>
            </a:r>
            <a:r>
              <a:rPr lang="en-US" dirty="0"/>
              <a:t>O</a:t>
            </a:r>
            <a:r>
              <a:rPr lang="en-US" dirty="0" smtClean="0"/>
              <a:t>ntario has </a:t>
            </a:r>
            <a:r>
              <a:rPr lang="en-US" dirty="0" smtClean="0"/>
              <a:t>more </a:t>
            </a:r>
            <a:r>
              <a:rPr lang="en-US" dirty="0" smtClean="0"/>
              <a:t>than 1/3 of all cases, about twice the number of the next province, B.C.</a:t>
            </a:r>
          </a:p>
          <a:p>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17</a:t>
            </a:fld>
            <a:endParaRPr lang="en-US"/>
          </a:p>
        </p:txBody>
      </p:sp>
    </p:spTree>
    <p:extLst>
      <p:ext uri="{BB962C8B-B14F-4D97-AF65-F5344CB8AC3E}">
        <p14:creationId xmlns:p14="http://schemas.microsoft.com/office/powerpoint/2010/main" val="1776202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data come from the Extended Hepatitis Strain Survey, which tracked all acute cases from health units representing about 50% of the population.  However, urban areas such as Montreal and Toronto did not contribute to earlier data.  This may account for the apparent increase in incidence as urban areas are likely to have a higher incidence than smaller population centers.  Thus the increase in incidence apparent may be more than real.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18</a:t>
            </a:fld>
            <a:endParaRPr lang="en-US"/>
          </a:p>
        </p:txBody>
      </p:sp>
    </p:spTree>
    <p:extLst>
      <p:ext uri="{BB962C8B-B14F-4D97-AF65-F5344CB8AC3E}">
        <p14:creationId xmlns:p14="http://schemas.microsoft.com/office/powerpoint/2010/main" val="2687435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peak age at which new hepatitis C infections occur is </a:t>
            </a:r>
            <a:r>
              <a:rPr lang="en-US" dirty="0" smtClean="0"/>
              <a:t>in </a:t>
            </a:r>
            <a:r>
              <a:rPr lang="en-US" dirty="0" smtClean="0"/>
              <a:t>the 20-34 age group, and is likely due to injection drug use which occurs in this age group.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19</a:t>
            </a:fld>
            <a:endParaRPr lang="en-US"/>
          </a:p>
        </p:txBody>
      </p:sp>
    </p:spTree>
    <p:extLst>
      <p:ext uri="{BB962C8B-B14F-4D97-AF65-F5344CB8AC3E}">
        <p14:creationId xmlns:p14="http://schemas.microsoft.com/office/powerpoint/2010/main" val="383780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2</a:t>
            </a:fld>
            <a:endParaRPr lang="en-US"/>
          </a:p>
        </p:txBody>
      </p:sp>
    </p:spTree>
    <p:extLst>
      <p:ext uri="{BB962C8B-B14F-4D97-AF65-F5344CB8AC3E}">
        <p14:creationId xmlns:p14="http://schemas.microsoft.com/office/powerpoint/2010/main" val="98379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numbers come from modeled data and are likely a large under-estimate.  However the trend to increased mortality is clear and is similar to that reported in other </a:t>
            </a:r>
            <a:r>
              <a:rPr lang="en-US" dirty="0" smtClean="0"/>
              <a:t>countries.</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20</a:t>
            </a:fld>
            <a:endParaRPr lang="en-US"/>
          </a:p>
        </p:txBody>
      </p:sp>
    </p:spTree>
    <p:extLst>
      <p:ext uri="{BB962C8B-B14F-4D97-AF65-F5344CB8AC3E}">
        <p14:creationId xmlns:p14="http://schemas.microsoft.com/office/powerpoint/2010/main" val="102724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comes from the ONBOID </a:t>
            </a:r>
            <a:r>
              <a:rPr lang="en-US" dirty="0" smtClean="0"/>
              <a:t>Study</a:t>
            </a:r>
            <a:r>
              <a:rPr lang="en-US" dirty="0" smtClean="0"/>
              <a:t>, a large scale modeling study looking at the morbidity and mortality from infectious diseases in Ontario.   The disease causing the greatest mortality and morbidity was chronic hepatitis C.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21</a:t>
            </a:fld>
            <a:endParaRPr lang="en-US"/>
          </a:p>
        </p:txBody>
      </p:sp>
    </p:spTree>
    <p:extLst>
      <p:ext uri="{BB962C8B-B14F-4D97-AF65-F5344CB8AC3E}">
        <p14:creationId xmlns:p14="http://schemas.microsoft.com/office/powerpoint/2010/main" val="2264770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Hepatitis C causes more morbidity and mortality than </a:t>
            </a:r>
            <a:r>
              <a:rPr lang="en-US" dirty="0" smtClean="0"/>
              <a:t>HIV.</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22</a:t>
            </a:fld>
            <a:endParaRPr lang="en-US"/>
          </a:p>
        </p:txBody>
      </p:sp>
    </p:spTree>
    <p:extLst>
      <p:ext uri="{BB962C8B-B14F-4D97-AF65-F5344CB8AC3E}">
        <p14:creationId xmlns:p14="http://schemas.microsoft.com/office/powerpoint/2010/main" val="332097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that in order to make a significant difference in the mortality from hepatitis C we need highly effective treatment and high uptake of treatment.  Either alone will not have a major effect.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23</a:t>
            </a:fld>
            <a:endParaRPr lang="en-US"/>
          </a:p>
        </p:txBody>
      </p:sp>
    </p:spTree>
    <p:extLst>
      <p:ext uri="{BB962C8B-B14F-4D97-AF65-F5344CB8AC3E}">
        <p14:creationId xmlns:p14="http://schemas.microsoft.com/office/powerpoint/2010/main" val="627077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slide shows </a:t>
            </a:r>
            <a:r>
              <a:rPr lang="en-US" dirty="0" smtClean="0"/>
              <a:t>the reduction in the number of deaths, number of liver cancers and number of cases of cirrhosis that can be achieved by screening baby </a:t>
            </a:r>
            <a:r>
              <a:rPr lang="en-US" dirty="0" smtClean="0"/>
              <a:t>boomers </a:t>
            </a:r>
            <a:r>
              <a:rPr lang="en-US" dirty="0" smtClean="0"/>
              <a:t>for hepatitis C and treating the infected individuals.  This is US data.  For Canada the numbers should be approximately 10% of the US data.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24</a:t>
            </a:fld>
            <a:endParaRPr lang="en-US"/>
          </a:p>
        </p:txBody>
      </p:sp>
    </p:spTree>
    <p:extLst>
      <p:ext uri="{BB962C8B-B14F-4D97-AF65-F5344CB8AC3E}">
        <p14:creationId xmlns:p14="http://schemas.microsoft.com/office/powerpoint/2010/main" val="2887245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estimates. </a:t>
            </a:r>
            <a:r>
              <a:rPr lang="en-US" dirty="0" smtClean="0"/>
              <a:t>The </a:t>
            </a:r>
            <a:r>
              <a:rPr lang="en-US" dirty="0" smtClean="0"/>
              <a:t>equivalent numbers for Canada are unknown, but are likely to be similar.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25</a:t>
            </a:fld>
            <a:endParaRPr lang="en-US"/>
          </a:p>
        </p:txBody>
      </p:sp>
    </p:spTree>
    <p:extLst>
      <p:ext uri="{BB962C8B-B14F-4D97-AF65-F5344CB8AC3E}">
        <p14:creationId xmlns:p14="http://schemas.microsoft.com/office/powerpoint/2010/main" val="1679268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reimbursement policies for drugs to treat hepatitis C.  Most provinces have some form of restriction.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26</a:t>
            </a:fld>
            <a:endParaRPr lang="en-US"/>
          </a:p>
        </p:txBody>
      </p:sp>
    </p:spTree>
    <p:extLst>
      <p:ext uri="{BB962C8B-B14F-4D97-AF65-F5344CB8AC3E}">
        <p14:creationId xmlns:p14="http://schemas.microsoft.com/office/powerpoint/2010/main" val="3013145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about 2012 the number of patients treated has dropped dramatically as patients await newer interferon-free therapies.</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27</a:t>
            </a:fld>
            <a:endParaRPr lang="en-US"/>
          </a:p>
        </p:txBody>
      </p:sp>
    </p:spTree>
    <p:extLst>
      <p:ext uri="{BB962C8B-B14F-4D97-AF65-F5344CB8AC3E}">
        <p14:creationId xmlns:p14="http://schemas.microsoft.com/office/powerpoint/2010/main" val="3377942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28</a:t>
            </a:fld>
            <a:endParaRPr lang="en-US"/>
          </a:p>
        </p:txBody>
      </p:sp>
    </p:spTree>
    <p:extLst>
      <p:ext uri="{BB962C8B-B14F-4D97-AF65-F5344CB8AC3E}">
        <p14:creationId xmlns:p14="http://schemas.microsoft.com/office/powerpoint/2010/main" val="85713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29</a:t>
            </a:fld>
            <a:endParaRPr lang="en-US"/>
          </a:p>
        </p:txBody>
      </p:sp>
    </p:spTree>
    <p:extLst>
      <p:ext uri="{BB962C8B-B14F-4D97-AF65-F5344CB8AC3E}">
        <p14:creationId xmlns:p14="http://schemas.microsoft.com/office/powerpoint/2010/main" val="83405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 of acute hepatitis B has been declining for a number of years.  However, this graph does not represent all new infections.  The data only reflects symptomatic cases and the few cases identified because of seroconversion.  The true new infection rate is unknown.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3</a:t>
            </a:fld>
            <a:endParaRPr lang="en-US"/>
          </a:p>
        </p:txBody>
      </p:sp>
    </p:spTree>
    <p:extLst>
      <p:ext uri="{BB962C8B-B14F-4D97-AF65-F5344CB8AC3E}">
        <p14:creationId xmlns:p14="http://schemas.microsoft.com/office/powerpoint/2010/main" val="4050364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30</a:t>
            </a:fld>
            <a:endParaRPr lang="en-US"/>
          </a:p>
        </p:txBody>
      </p:sp>
    </p:spTree>
    <p:extLst>
      <p:ext uri="{BB962C8B-B14F-4D97-AF65-F5344CB8AC3E}">
        <p14:creationId xmlns:p14="http://schemas.microsoft.com/office/powerpoint/2010/main" val="3789672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31</a:t>
            </a:fld>
            <a:endParaRPr lang="en-US"/>
          </a:p>
        </p:txBody>
      </p:sp>
    </p:spTree>
    <p:extLst>
      <p:ext uri="{BB962C8B-B14F-4D97-AF65-F5344CB8AC3E}">
        <p14:creationId xmlns:p14="http://schemas.microsoft.com/office/powerpoint/2010/main" val="246873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32</a:t>
            </a:fld>
            <a:endParaRPr lang="en-US"/>
          </a:p>
        </p:txBody>
      </p:sp>
    </p:spTree>
    <p:extLst>
      <p:ext uri="{BB962C8B-B14F-4D97-AF65-F5344CB8AC3E}">
        <p14:creationId xmlns:p14="http://schemas.microsoft.com/office/powerpoint/2010/main" val="976709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death rate from alcoholic liver disease is rising.  Data from many countries show that the increase in death rate parallels the increase in alcohol consumption.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33</a:t>
            </a:fld>
            <a:endParaRPr lang="en-US"/>
          </a:p>
        </p:txBody>
      </p:sp>
    </p:spTree>
    <p:extLst>
      <p:ext uri="{BB962C8B-B14F-4D97-AF65-F5344CB8AC3E}">
        <p14:creationId xmlns:p14="http://schemas.microsoft.com/office/powerpoint/2010/main" val="1666393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34</a:t>
            </a:fld>
            <a:endParaRPr lang="en-US"/>
          </a:p>
        </p:txBody>
      </p:sp>
    </p:spTree>
    <p:extLst>
      <p:ext uri="{BB962C8B-B14F-4D97-AF65-F5344CB8AC3E}">
        <p14:creationId xmlns:p14="http://schemas.microsoft.com/office/powerpoint/2010/main" val="1250563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Obesity is a major risk </a:t>
            </a:r>
            <a:r>
              <a:rPr lang="en-US" dirty="0" smtClean="0"/>
              <a:t>factor </a:t>
            </a:r>
            <a:r>
              <a:rPr lang="en-US" dirty="0" smtClean="0"/>
              <a:t>for non-alcoholic fatty liver disease (NAFLD).  The increase in obesity rates will result in an increase in NAFLD and all its consequences, namely cirrhosis, liver failure, liver cancer and death.</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35</a:t>
            </a:fld>
            <a:endParaRPr lang="en-US"/>
          </a:p>
        </p:txBody>
      </p:sp>
    </p:spTree>
    <p:extLst>
      <p:ext uri="{BB962C8B-B14F-4D97-AF65-F5344CB8AC3E}">
        <p14:creationId xmlns:p14="http://schemas.microsoft.com/office/powerpoint/2010/main" val="4202282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 is a major cause of NAFLD.  The increase in diabetes will also result in an increase in NAFLD and it consequences.</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36</a:t>
            </a:fld>
            <a:endParaRPr lang="en-US"/>
          </a:p>
        </p:txBody>
      </p:sp>
    </p:spTree>
    <p:extLst>
      <p:ext uri="{BB962C8B-B14F-4D97-AF65-F5344CB8AC3E}">
        <p14:creationId xmlns:p14="http://schemas.microsoft.com/office/powerpoint/2010/main" val="981165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37</a:t>
            </a:fld>
            <a:endParaRPr lang="en-US"/>
          </a:p>
        </p:txBody>
      </p:sp>
    </p:spTree>
    <p:extLst>
      <p:ext uri="{BB962C8B-B14F-4D97-AF65-F5344CB8AC3E}">
        <p14:creationId xmlns:p14="http://schemas.microsoft.com/office/powerpoint/2010/main" val="2882068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cirrhosis is coded as such in death </a:t>
            </a:r>
            <a:r>
              <a:rPr lang="en-US" dirty="0" smtClean="0"/>
              <a:t>registries, </a:t>
            </a:r>
            <a:r>
              <a:rPr lang="en-US" dirty="0" smtClean="0"/>
              <a:t>there are other conditions </a:t>
            </a:r>
            <a:r>
              <a:rPr lang="en-US" dirty="0" smtClean="0"/>
              <a:t>that, </a:t>
            </a:r>
            <a:r>
              <a:rPr lang="en-US" dirty="0" smtClean="0"/>
              <a:t>although not listed as </a:t>
            </a:r>
            <a:r>
              <a:rPr lang="en-US" dirty="0" smtClean="0"/>
              <a:t>cirrhosis, </a:t>
            </a:r>
            <a:r>
              <a:rPr lang="en-US" dirty="0" smtClean="0"/>
              <a:t>are consequences of or causes of cirrhosis. </a:t>
            </a:r>
            <a:r>
              <a:rPr lang="en-US" dirty="0" smtClean="0"/>
              <a:t>For </a:t>
            </a:r>
            <a:r>
              <a:rPr lang="en-US" dirty="0" smtClean="0"/>
              <a:t>example, death from chronic viral hepatitis really means death from cirrhosis, since patients do not die of chronic viral hepatitis in the absence of cirrhosis.  Similarly, death from portal hypertension is almost </a:t>
            </a:r>
            <a:r>
              <a:rPr lang="en-US" dirty="0" smtClean="0"/>
              <a:t>inevitably associated </a:t>
            </a:r>
            <a:r>
              <a:rPr lang="en-US" dirty="0" smtClean="0"/>
              <a:t>with cirrhosis. </a:t>
            </a:r>
            <a:r>
              <a:rPr lang="en-US" dirty="0" smtClean="0"/>
              <a:t>Other </a:t>
            </a:r>
            <a:r>
              <a:rPr lang="en-US" dirty="0" smtClean="0"/>
              <a:t>causes of death from portal hypertension are rare. </a:t>
            </a:r>
            <a:r>
              <a:rPr lang="en-US" dirty="0" smtClean="0"/>
              <a:t>Therefore</a:t>
            </a:r>
            <a:r>
              <a:rPr lang="en-US" dirty="0" smtClean="0"/>
              <a:t>, in assessing the number of deaths from cirrhosis all these conditions are counted as cirrhosis deaths.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38</a:t>
            </a:fld>
            <a:endParaRPr lang="en-US"/>
          </a:p>
        </p:txBody>
      </p:sp>
    </p:spTree>
    <p:extLst>
      <p:ext uri="{BB962C8B-B14F-4D97-AF65-F5344CB8AC3E}">
        <p14:creationId xmlns:p14="http://schemas.microsoft.com/office/powerpoint/2010/main" val="2155177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39</a:t>
            </a:fld>
            <a:endParaRPr lang="en-US"/>
          </a:p>
        </p:txBody>
      </p:sp>
    </p:spTree>
    <p:extLst>
      <p:ext uri="{BB962C8B-B14F-4D97-AF65-F5344CB8AC3E}">
        <p14:creationId xmlns:p14="http://schemas.microsoft.com/office/powerpoint/2010/main" val="250055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that the biggest decline in acute hepatitis B is in the 20-30 age groups, i.e., those most at risk for sexual transmission of disease, and the age group that has largely been vaccinated.  Older age </a:t>
            </a:r>
            <a:r>
              <a:rPr lang="en-US" dirty="0" smtClean="0"/>
              <a:t>groups, </a:t>
            </a:r>
            <a:r>
              <a:rPr lang="en-US" dirty="0" smtClean="0"/>
              <a:t>such as those above 40 years have also seen a decline, but not as dramatically.  This group is </a:t>
            </a:r>
            <a:r>
              <a:rPr lang="en-US" dirty="0" smtClean="0"/>
              <a:t>mostly </a:t>
            </a:r>
            <a:r>
              <a:rPr lang="en-US" dirty="0" smtClean="0"/>
              <a:t>unvaccinated.  In the very young acute hepatitis B was never highly prevalent, but has now virtually disappeared.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a:t>
            </a:fld>
            <a:endParaRPr lang="en-US"/>
          </a:p>
        </p:txBody>
      </p:sp>
    </p:spTree>
    <p:extLst>
      <p:ext uri="{BB962C8B-B14F-4D97-AF65-F5344CB8AC3E}">
        <p14:creationId xmlns:p14="http://schemas.microsoft.com/office/powerpoint/2010/main" val="666779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that the death rate from all forms of liver disease has increased by 30% over the 8 year period from 2000 to 2007.  This is a stunning increase!</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40</a:t>
            </a:fld>
            <a:endParaRPr lang="en-US"/>
          </a:p>
        </p:txBody>
      </p:sp>
    </p:spTree>
    <p:extLst>
      <p:ext uri="{BB962C8B-B14F-4D97-AF65-F5344CB8AC3E}">
        <p14:creationId xmlns:p14="http://schemas.microsoft.com/office/powerpoint/2010/main" val="2952386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41</a:t>
            </a:fld>
            <a:endParaRPr lang="en-US"/>
          </a:p>
        </p:txBody>
      </p:sp>
    </p:spTree>
    <p:extLst>
      <p:ext uri="{BB962C8B-B14F-4D97-AF65-F5344CB8AC3E}">
        <p14:creationId xmlns:p14="http://schemas.microsoft.com/office/powerpoint/2010/main" val="923260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Hepatocellular carcinoma incidence and mortality are increasing in Canada.  This is one of the few cancers for which the death rate is rising.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42</a:t>
            </a:fld>
            <a:endParaRPr lang="en-US"/>
          </a:p>
        </p:txBody>
      </p:sp>
    </p:spTree>
    <p:extLst>
      <p:ext uri="{BB962C8B-B14F-4D97-AF65-F5344CB8AC3E}">
        <p14:creationId xmlns:p14="http://schemas.microsoft.com/office/powerpoint/2010/main" val="828115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suggests that fewer that 50% of patients with HCC die of their disease.  However, this is unlikely to be true.  Data on incidence comes from discharge diagnoses and pathology diagnoses.  Data on deaths comes from death certificates. </a:t>
            </a:r>
          </a:p>
          <a:p>
            <a:endParaRPr lang="en-US" dirty="0"/>
          </a:p>
          <a:p>
            <a:r>
              <a:rPr lang="en-US" dirty="0" smtClean="0"/>
              <a:t>Incidence data under-estimates the true incidence because the rate of biopsy in HCC is low.  The diagnosis can be made exclusively by radiology. Death certificate data is well known to be inaccurate, as deaths may be coded as liver failure, cirrhosis, sepsis, variceal bleeding, etc.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43</a:t>
            </a:fld>
            <a:endParaRPr lang="en-US"/>
          </a:p>
        </p:txBody>
      </p:sp>
    </p:spTree>
    <p:extLst>
      <p:ext uri="{BB962C8B-B14F-4D97-AF65-F5344CB8AC3E}">
        <p14:creationId xmlns:p14="http://schemas.microsoft.com/office/powerpoint/2010/main" val="1219603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numbers are derived from the projected number of cases of hepatitis B in the immigrant population.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44</a:t>
            </a:fld>
            <a:endParaRPr lang="en-US"/>
          </a:p>
        </p:txBody>
      </p:sp>
    </p:spTree>
    <p:extLst>
      <p:ext uri="{BB962C8B-B14F-4D97-AF65-F5344CB8AC3E}">
        <p14:creationId xmlns:p14="http://schemas.microsoft.com/office/powerpoint/2010/main" val="3703080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numbers are derived from the projected number of cases of hepatitis B in the immigrant population.  </a:t>
            </a:r>
          </a:p>
          <a:p>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45</a:t>
            </a:fld>
            <a:endParaRPr lang="en-US"/>
          </a:p>
        </p:txBody>
      </p:sp>
    </p:spTree>
    <p:extLst>
      <p:ext uri="{BB962C8B-B14F-4D97-AF65-F5344CB8AC3E}">
        <p14:creationId xmlns:p14="http://schemas.microsoft.com/office/powerpoint/2010/main" val="2575725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numbers are derived from modeling studies.</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46</a:t>
            </a:fld>
            <a:endParaRPr lang="en-US"/>
          </a:p>
        </p:txBody>
      </p:sp>
    </p:spTree>
    <p:extLst>
      <p:ext uri="{BB962C8B-B14F-4D97-AF65-F5344CB8AC3E}">
        <p14:creationId xmlns:p14="http://schemas.microsoft.com/office/powerpoint/2010/main" val="2277516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Canada describes three types of primary liver cancer, hepatocellular carcinoma (HCC), intrahepatic cholangiocarcinoma and “unspecified” primary liver cancer.  Since the incidence ratio of HCC to ICC is about 6:1 it is likely that most of the “unspecified” cancers are indeed HCC, since other primary cancers of the liver are very rare.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47</a:t>
            </a:fld>
            <a:endParaRPr lang="en-US"/>
          </a:p>
        </p:txBody>
      </p:sp>
    </p:spTree>
    <p:extLst>
      <p:ext uri="{BB962C8B-B14F-4D97-AF65-F5344CB8AC3E}">
        <p14:creationId xmlns:p14="http://schemas.microsoft.com/office/powerpoint/2010/main" val="1777386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how the mortality from HCC changes if 80% of “unspecified” cancers are counted as HCC.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48</a:t>
            </a:fld>
            <a:endParaRPr lang="en-US"/>
          </a:p>
        </p:txBody>
      </p:sp>
    </p:spTree>
    <p:extLst>
      <p:ext uri="{BB962C8B-B14F-4D97-AF65-F5344CB8AC3E}">
        <p14:creationId xmlns:p14="http://schemas.microsoft.com/office/powerpoint/2010/main" val="1737281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49</a:t>
            </a:fld>
            <a:endParaRPr lang="en-US"/>
          </a:p>
        </p:txBody>
      </p:sp>
    </p:spTree>
    <p:extLst>
      <p:ext uri="{BB962C8B-B14F-4D97-AF65-F5344CB8AC3E}">
        <p14:creationId xmlns:p14="http://schemas.microsoft.com/office/powerpoint/2010/main" val="343032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a:t>
            </a:r>
            <a:r>
              <a:rPr lang="en-US" dirty="0" smtClean="0"/>
              <a:t>shows </a:t>
            </a:r>
            <a:r>
              <a:rPr lang="en-US" dirty="0" smtClean="0"/>
              <a:t>the number of immigrants to Canada coming from various parts of the world, and the prevalence of hepatitis B in their native country as assessed by meta-analysis, and the derived number of immigrants in Canada with chronic hepatitis B.</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a:t>
            </a:fld>
            <a:endParaRPr lang="en-US"/>
          </a:p>
        </p:txBody>
      </p:sp>
    </p:spTree>
    <p:extLst>
      <p:ext uri="{BB962C8B-B14F-4D97-AF65-F5344CB8AC3E}">
        <p14:creationId xmlns:p14="http://schemas.microsoft.com/office/powerpoint/2010/main" val="1006741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only slightly more than 60 trained hepatologists in Canada.  This number is increasing, although several previously active hepatologists have retired in the recent few years. </a:t>
            </a:r>
            <a:r>
              <a:rPr lang="en-US" dirty="0" smtClean="0"/>
              <a:t>There </a:t>
            </a:r>
            <a:r>
              <a:rPr lang="en-US" dirty="0" smtClean="0"/>
              <a:t>are 8 training programs across the country. </a:t>
            </a:r>
            <a:r>
              <a:rPr lang="en-US" dirty="0" smtClean="0"/>
              <a:t>There </a:t>
            </a:r>
            <a:r>
              <a:rPr lang="en-US" dirty="0" smtClean="0"/>
              <a:t>are no hospital beds in the country that are dedicated to patients with chronic liver disease who are not either pre- or post-transplant.  </a:t>
            </a:r>
          </a:p>
          <a:p>
            <a:endParaRPr lang="en-US" dirty="0"/>
          </a:p>
          <a:p>
            <a:r>
              <a:rPr lang="en-US" dirty="0" smtClean="0"/>
              <a:t>Given the projections of chronic liver disease prevalence in the future these </a:t>
            </a:r>
            <a:r>
              <a:rPr lang="en-US" dirty="0" smtClean="0"/>
              <a:t>facilities </a:t>
            </a:r>
            <a:r>
              <a:rPr lang="en-US" dirty="0" smtClean="0"/>
              <a:t>are obviously inadequate.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50</a:t>
            </a:fld>
            <a:endParaRPr lang="en-US"/>
          </a:p>
        </p:txBody>
      </p:sp>
    </p:spTree>
    <p:extLst>
      <p:ext uri="{BB962C8B-B14F-4D97-AF65-F5344CB8AC3E}">
        <p14:creationId xmlns:p14="http://schemas.microsoft.com/office/powerpoint/2010/main" val="41763998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Gastroenterologists and infectious disease physicians also look after patients with viral hepatitis.  Gastroenterologists look after patients with late stage liver disease as well. </a:t>
            </a:r>
            <a:r>
              <a:rPr lang="en-US" dirty="0" smtClean="0"/>
              <a:t>However</a:t>
            </a:r>
            <a:r>
              <a:rPr lang="en-US" dirty="0" smtClean="0"/>
              <a:t>, only a minority of infectious disease physicians are involved in the care of chronic viral hepatitis. </a:t>
            </a:r>
            <a:r>
              <a:rPr lang="en-US" dirty="0" smtClean="0"/>
              <a:t>It </a:t>
            </a:r>
            <a:r>
              <a:rPr lang="en-US" dirty="0" smtClean="0"/>
              <a:t>is not clear that there will be sufficient numbers of gastroenterologists to care for the large number of patients with cirrhosis in the future.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51</a:t>
            </a:fld>
            <a:endParaRPr lang="en-US"/>
          </a:p>
        </p:txBody>
      </p:sp>
    </p:spTree>
    <p:extLst>
      <p:ext uri="{BB962C8B-B14F-4D97-AF65-F5344CB8AC3E}">
        <p14:creationId xmlns:p14="http://schemas.microsoft.com/office/powerpoint/2010/main" val="28044928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52</a:t>
            </a:fld>
            <a:endParaRPr lang="en-US"/>
          </a:p>
        </p:txBody>
      </p:sp>
    </p:spTree>
    <p:extLst>
      <p:ext uri="{BB962C8B-B14F-4D97-AF65-F5344CB8AC3E}">
        <p14:creationId xmlns:p14="http://schemas.microsoft.com/office/powerpoint/2010/main" val="644954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that there are about </a:t>
            </a:r>
            <a:r>
              <a:rPr lang="en-US" dirty="0" smtClean="0"/>
              <a:t>5,000 </a:t>
            </a:r>
            <a:r>
              <a:rPr lang="en-US" dirty="0" smtClean="0"/>
              <a:t>liver disease deaths each year and only about </a:t>
            </a:r>
            <a:r>
              <a:rPr lang="en-US" dirty="0" smtClean="0"/>
              <a:t>              500-600 </a:t>
            </a:r>
            <a:r>
              <a:rPr lang="en-US" dirty="0" smtClean="0"/>
              <a:t>liver transplants each year it is clear that liver transplantation is not the answer to chronic liver disease.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53</a:t>
            </a:fld>
            <a:endParaRPr lang="en-US"/>
          </a:p>
        </p:txBody>
      </p:sp>
    </p:spTree>
    <p:extLst>
      <p:ext uri="{BB962C8B-B14F-4D97-AF65-F5344CB8AC3E}">
        <p14:creationId xmlns:p14="http://schemas.microsoft.com/office/powerpoint/2010/main" val="416022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9809C-AAA9-644C-BBB6-EA8472A24CC8}" type="slidenum">
              <a:rPr lang="en-US" smtClean="0"/>
              <a:t>54</a:t>
            </a:fld>
            <a:endParaRPr lang="en-US"/>
          </a:p>
        </p:txBody>
      </p:sp>
    </p:spTree>
    <p:extLst>
      <p:ext uri="{BB962C8B-B14F-4D97-AF65-F5344CB8AC3E}">
        <p14:creationId xmlns:p14="http://schemas.microsoft.com/office/powerpoint/2010/main" val="2259445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number of hospitalization for conditions related to or caused by chronic hepatitis C by time.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55</a:t>
            </a:fld>
            <a:endParaRPr lang="en-US"/>
          </a:p>
        </p:txBody>
      </p:sp>
    </p:spTree>
    <p:extLst>
      <p:ext uri="{BB962C8B-B14F-4D97-AF65-F5344CB8AC3E}">
        <p14:creationId xmlns:p14="http://schemas.microsoft.com/office/powerpoint/2010/main" val="11710393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that the number of procedures performed on patients with liver disease is increasing year by year.  This is just a snapshot of the likely increases in demand for these procedures in patients with liver disease.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56</a:t>
            </a:fld>
            <a:endParaRPr lang="en-US"/>
          </a:p>
        </p:txBody>
      </p:sp>
    </p:spTree>
    <p:extLst>
      <p:ext uri="{BB962C8B-B14F-4D97-AF65-F5344CB8AC3E}">
        <p14:creationId xmlns:p14="http://schemas.microsoft.com/office/powerpoint/2010/main" val="3786825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how procedures associated with the care of liver cancer are also increasing year by year.  This is also projected to increase in the future and will, strain the system if the available facilities do not improve in the future.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57</a:t>
            </a:fld>
            <a:endParaRPr lang="en-US"/>
          </a:p>
        </p:txBody>
      </p:sp>
    </p:spTree>
    <p:extLst>
      <p:ext uri="{BB962C8B-B14F-4D97-AF65-F5344CB8AC3E}">
        <p14:creationId xmlns:p14="http://schemas.microsoft.com/office/powerpoint/2010/main" val="2357040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costs of procedures and diagnoses  related to end stage liver disease.  Looking after end stage liver disease is expensive.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58</a:t>
            </a:fld>
            <a:endParaRPr lang="en-US"/>
          </a:p>
        </p:txBody>
      </p:sp>
    </p:spTree>
    <p:extLst>
      <p:ext uri="{BB962C8B-B14F-4D97-AF65-F5344CB8AC3E}">
        <p14:creationId xmlns:p14="http://schemas.microsoft.com/office/powerpoint/2010/main" val="8322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provincial distribution of hepatitis B in Canada.  The numbers were derived from the data presented in the previous slide.  Ontario has approximately 50% of all chronic hepatitis B in Canada</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6</a:t>
            </a:fld>
            <a:endParaRPr lang="en-US"/>
          </a:p>
        </p:txBody>
      </p:sp>
    </p:spTree>
    <p:extLst>
      <p:ext uri="{BB962C8B-B14F-4D97-AF65-F5344CB8AC3E}">
        <p14:creationId xmlns:p14="http://schemas.microsoft.com/office/powerpoint/2010/main" val="22796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effect of continued immigration from high hepatitis B prevalence areas to Canada.  Each year there will be additional new cases of hepatitis B coming to </a:t>
            </a:r>
            <a:r>
              <a:rPr lang="en-US" dirty="0" smtClean="0"/>
              <a:t>Canada.</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7</a:t>
            </a:fld>
            <a:endParaRPr lang="en-US"/>
          </a:p>
        </p:txBody>
      </p:sp>
    </p:spTree>
    <p:extLst>
      <p:ext uri="{BB962C8B-B14F-4D97-AF65-F5344CB8AC3E}">
        <p14:creationId xmlns:p14="http://schemas.microsoft.com/office/powerpoint/2010/main" val="129233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ONBOID Study (a modeling study) found that hepatitis B caused more morbidity and mortality than HIV.  </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8</a:t>
            </a:fld>
            <a:endParaRPr lang="en-US"/>
          </a:p>
        </p:txBody>
      </p:sp>
    </p:spTree>
    <p:extLst>
      <p:ext uri="{BB962C8B-B14F-4D97-AF65-F5344CB8AC3E}">
        <p14:creationId xmlns:p14="http://schemas.microsoft.com/office/powerpoint/2010/main" val="367203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Licensing and reimbursement of drugs in Canada is a lengthy and complex process.  This table shows the interval between licensing in the USA and </a:t>
            </a:r>
            <a:r>
              <a:rPr lang="en-US" dirty="0"/>
              <a:t>E</a:t>
            </a:r>
            <a:r>
              <a:rPr lang="en-US" dirty="0" smtClean="0"/>
              <a:t>uropean Union and Canada.  The drugs are listed in order of date of licensing (lamivudine first, followed by the others).  It seems that the delays are getting </a:t>
            </a:r>
            <a:r>
              <a:rPr lang="en-US" dirty="0" smtClean="0"/>
              <a:t>worse.</a:t>
            </a:r>
            <a:endParaRPr lang="en-US" dirty="0"/>
          </a:p>
        </p:txBody>
      </p:sp>
      <p:sp>
        <p:nvSpPr>
          <p:cNvPr id="4" name="Slide Number Placeholder 3"/>
          <p:cNvSpPr>
            <a:spLocks noGrp="1"/>
          </p:cNvSpPr>
          <p:nvPr>
            <p:ph type="sldNum" sz="quarter" idx="10"/>
          </p:nvPr>
        </p:nvSpPr>
        <p:spPr/>
        <p:txBody>
          <a:bodyPr/>
          <a:lstStyle/>
          <a:p>
            <a:fld id="{89A9809C-AAA9-644C-BBB6-EA8472A24CC8}" type="slidenum">
              <a:rPr lang="en-US" smtClean="0"/>
              <a:t>9</a:t>
            </a:fld>
            <a:endParaRPr lang="en-US"/>
          </a:p>
        </p:txBody>
      </p:sp>
    </p:spTree>
    <p:extLst>
      <p:ext uri="{BB962C8B-B14F-4D97-AF65-F5344CB8AC3E}">
        <p14:creationId xmlns:p14="http://schemas.microsoft.com/office/powerpoint/2010/main" val="397871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7F170A-6C55-43A7-89C5-68ECC2854B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898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6EB71-E191-4E1D-B9AD-5149497C7A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691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EE8FA2-C0E8-4A11-A5EF-BA5EC045C7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36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A2E60A-9BFC-4492-8473-066ACA027004}" type="datetimeFigureOut">
              <a:rPr lang="en-US" smtClean="0"/>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23074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2E60A-9BFC-4492-8473-066ACA027004}" type="datetimeFigureOut">
              <a:rPr lang="en-US" smtClean="0"/>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334678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2E60A-9BFC-4492-8473-066ACA027004}" type="datetimeFigureOut">
              <a:rPr lang="en-US" smtClean="0"/>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4206095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A2E60A-9BFC-4492-8473-066ACA027004}" type="datetimeFigureOut">
              <a:rPr lang="en-US" smtClean="0"/>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3761648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2E60A-9BFC-4492-8473-066ACA027004}" type="datetimeFigureOut">
              <a:rPr lang="en-US" smtClean="0"/>
              <a:t>11/28/2013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173594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A2E60A-9BFC-4492-8473-066ACA027004}" type="datetimeFigureOut">
              <a:rPr lang="en-US" smtClean="0"/>
              <a:t>11/28/2013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21103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2E60A-9BFC-4492-8473-066ACA027004}" type="datetimeFigureOut">
              <a:rPr lang="en-US" smtClean="0"/>
              <a:t>11/28/2013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17959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2E60A-9BFC-4492-8473-066ACA027004}" type="datetimeFigureOut">
              <a:rPr lang="en-US" smtClean="0"/>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245943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latin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latin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3489F0C-2A5B-4149-8249-2453449F6F79}" type="slidenum">
              <a:rPr lang="en-US" smtClean="0">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grpSp>
        <p:nvGrpSpPr>
          <p:cNvPr id="6" name="Group 4"/>
          <p:cNvGrpSpPr>
            <a:grpSpLocks/>
          </p:cNvGrpSpPr>
          <p:nvPr userDrawn="1"/>
        </p:nvGrpSpPr>
        <p:grpSpPr bwMode="auto">
          <a:xfrm>
            <a:off x="0" y="0"/>
            <a:ext cx="9144000" cy="546100"/>
            <a:chOff x="0" y="0"/>
            <a:chExt cx="5760" cy="344"/>
          </a:xfrm>
        </p:grpSpPr>
        <p:sp>
          <p:nvSpPr>
            <p:cNvPr id="7" name="Rectangle 5"/>
            <p:cNvSpPr>
              <a:spLocks noChangeArrowheads="1"/>
            </p:cNvSpPr>
            <p:nvPr/>
          </p:nvSpPr>
          <p:spPr bwMode="auto">
            <a:xfrm>
              <a:off x="0" y="0"/>
              <a:ext cx="180" cy="336"/>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6"/>
            <p:cNvSpPr>
              <a:spLocks noChangeArrowheads="1"/>
            </p:cNvSpPr>
            <p:nvPr/>
          </p:nvSpPr>
          <p:spPr bwMode="auto">
            <a:xfrm>
              <a:off x="260" y="85"/>
              <a:ext cx="5500" cy="173"/>
            </a:xfrm>
            <a:prstGeom prst="rect">
              <a:avLst/>
            </a:prstGeom>
            <a:gradFill rotWithShape="0">
              <a:gsLst>
                <a:gs pos="0">
                  <a:srgbClr val="9926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7"/>
            <p:cNvSpPr>
              <a:spLocks noChangeArrowheads="1"/>
            </p:cNvSpPr>
            <p:nvPr/>
          </p:nvSpPr>
          <p:spPr bwMode="auto">
            <a:xfrm>
              <a:off x="258" y="85"/>
              <a:ext cx="87" cy="8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663300"/>
                </a:solidFill>
                <a:effectLst/>
                <a:uLnTx/>
                <a:uFillTx/>
                <a:latin typeface="Arial" charset="0"/>
              </a:endParaRPr>
            </a:p>
          </p:txBody>
        </p:sp>
        <p:sp>
          <p:nvSpPr>
            <p:cNvPr id="10" name="Rectangle 8"/>
            <p:cNvSpPr>
              <a:spLocks noChangeArrowheads="1"/>
            </p:cNvSpPr>
            <p:nvPr/>
          </p:nvSpPr>
          <p:spPr bwMode="auto">
            <a:xfrm>
              <a:off x="345" y="0"/>
              <a:ext cx="88" cy="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663300"/>
                </a:solidFill>
                <a:effectLst/>
                <a:uLnTx/>
                <a:uFillTx/>
                <a:latin typeface="Arial" charset="0"/>
              </a:endParaRPr>
            </a:p>
          </p:txBody>
        </p:sp>
        <p:sp>
          <p:nvSpPr>
            <p:cNvPr id="11" name="Rectangle 9"/>
            <p:cNvSpPr>
              <a:spLocks noChangeArrowheads="1"/>
            </p:cNvSpPr>
            <p:nvPr/>
          </p:nvSpPr>
          <p:spPr bwMode="auto">
            <a:xfrm>
              <a:off x="345" y="85"/>
              <a:ext cx="88" cy="8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3F3F3F"/>
                </a:solidFill>
                <a:effectLst/>
                <a:uLnTx/>
                <a:uFillTx/>
                <a:latin typeface="Arial" charset="0"/>
              </a:endParaRPr>
            </a:p>
          </p:txBody>
        </p:sp>
        <p:sp>
          <p:nvSpPr>
            <p:cNvPr id="12" name="Rectangle 10"/>
            <p:cNvSpPr>
              <a:spLocks noChangeArrowheads="1"/>
            </p:cNvSpPr>
            <p:nvPr/>
          </p:nvSpPr>
          <p:spPr bwMode="auto">
            <a:xfrm>
              <a:off x="173" y="173"/>
              <a:ext cx="86" cy="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663300"/>
                </a:solidFill>
                <a:effectLst/>
                <a:uLnTx/>
                <a:uFillTx/>
                <a:latin typeface="Arial" charset="0"/>
              </a:endParaRPr>
            </a:p>
          </p:txBody>
        </p:sp>
        <p:sp>
          <p:nvSpPr>
            <p:cNvPr id="13" name="Rectangle 11"/>
            <p:cNvSpPr>
              <a:spLocks noChangeArrowheads="1"/>
            </p:cNvSpPr>
            <p:nvPr/>
          </p:nvSpPr>
          <p:spPr bwMode="auto">
            <a:xfrm>
              <a:off x="83" y="86"/>
              <a:ext cx="89" cy="87"/>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2"/>
            <p:cNvSpPr>
              <a:spLocks noChangeArrowheads="1"/>
            </p:cNvSpPr>
            <p:nvPr/>
          </p:nvSpPr>
          <p:spPr bwMode="auto">
            <a:xfrm>
              <a:off x="258" y="171"/>
              <a:ext cx="87" cy="87"/>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3F3F3F"/>
                </a:solidFill>
                <a:effectLst/>
                <a:uLnTx/>
                <a:uFillTx/>
                <a:latin typeface="Arial" charset="0"/>
              </a:endParaRPr>
            </a:p>
          </p:txBody>
        </p:sp>
        <p:sp>
          <p:nvSpPr>
            <p:cNvPr id="15" name="Rectangle 13"/>
            <p:cNvSpPr>
              <a:spLocks noChangeArrowheads="1"/>
            </p:cNvSpPr>
            <p:nvPr/>
          </p:nvSpPr>
          <p:spPr bwMode="auto">
            <a:xfrm>
              <a:off x="173" y="258"/>
              <a:ext cx="86" cy="8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3F3F3F"/>
                </a:solidFill>
                <a:effectLst/>
                <a:uLnTx/>
                <a:uFillTx/>
                <a:latin typeface="Arial" charset="0"/>
              </a:endParaRPr>
            </a:p>
          </p:txBody>
        </p:sp>
      </p:grpSp>
    </p:spTree>
    <p:extLst>
      <p:ext uri="{BB962C8B-B14F-4D97-AF65-F5344CB8AC3E}">
        <p14:creationId xmlns:p14="http://schemas.microsoft.com/office/powerpoint/2010/main" val="612208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2E60A-9BFC-4492-8473-066ACA027004}" type="datetimeFigureOut">
              <a:rPr lang="en-US" smtClean="0"/>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428884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2E60A-9BFC-4492-8473-066ACA027004}" type="datetimeFigureOut">
              <a:rPr lang="en-US" smtClean="0"/>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4207391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2E60A-9BFC-4492-8473-066ACA027004}" type="datetimeFigureOut">
              <a:rPr lang="en-US" smtClean="0"/>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86A51-B29C-4A26-8F88-7DE88D763DC8}" type="slidenum">
              <a:rPr lang="en-US" smtClean="0"/>
              <a:t>‹#›</a:t>
            </a:fld>
            <a:endParaRPr lang="en-US"/>
          </a:p>
        </p:txBody>
      </p:sp>
    </p:spTree>
    <p:extLst>
      <p:ext uri="{BB962C8B-B14F-4D97-AF65-F5344CB8AC3E}">
        <p14:creationId xmlns:p14="http://schemas.microsoft.com/office/powerpoint/2010/main" val="124786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65972-1D28-4C34-93E8-3520E8F42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62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9D12F8-B3A5-420A-A886-4574C94F4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95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7D7B6F-D160-42F1-A613-9942E2DA6A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588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16952-35F7-45F3-87A6-D3ABEB7ED9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73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58466E-062D-4A26-A257-353B50579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11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B361C-5A3C-44A0-AD90-F16BEB0EB1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31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26FC51-8370-42F8-B81B-EDFD25F4B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11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3489F0C-2A5B-4149-8249-2453449F6F79}"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grpSp>
        <p:nvGrpSpPr>
          <p:cNvPr id="8" name="Group 4"/>
          <p:cNvGrpSpPr>
            <a:grpSpLocks/>
          </p:cNvGrpSpPr>
          <p:nvPr userDrawn="1"/>
        </p:nvGrpSpPr>
        <p:grpSpPr bwMode="auto">
          <a:xfrm>
            <a:off x="0" y="0"/>
            <a:ext cx="9144000" cy="546100"/>
            <a:chOff x="0" y="0"/>
            <a:chExt cx="5760" cy="344"/>
          </a:xfrm>
        </p:grpSpPr>
        <p:sp>
          <p:nvSpPr>
            <p:cNvPr id="9" name="Rectangle 5"/>
            <p:cNvSpPr>
              <a:spLocks noChangeArrowheads="1"/>
            </p:cNvSpPr>
            <p:nvPr/>
          </p:nvSpPr>
          <p:spPr bwMode="auto">
            <a:xfrm>
              <a:off x="0" y="0"/>
              <a:ext cx="180" cy="336"/>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6"/>
            <p:cNvSpPr>
              <a:spLocks noChangeArrowheads="1"/>
            </p:cNvSpPr>
            <p:nvPr/>
          </p:nvSpPr>
          <p:spPr bwMode="auto">
            <a:xfrm>
              <a:off x="260" y="85"/>
              <a:ext cx="5500" cy="173"/>
            </a:xfrm>
            <a:prstGeom prst="rect">
              <a:avLst/>
            </a:prstGeom>
            <a:gradFill rotWithShape="0">
              <a:gsLst>
                <a:gs pos="0">
                  <a:srgbClr val="9926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7"/>
            <p:cNvSpPr>
              <a:spLocks noChangeArrowheads="1"/>
            </p:cNvSpPr>
            <p:nvPr/>
          </p:nvSpPr>
          <p:spPr bwMode="auto">
            <a:xfrm>
              <a:off x="258" y="85"/>
              <a:ext cx="87" cy="8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663300"/>
                </a:solidFill>
                <a:effectLst/>
                <a:uLnTx/>
                <a:uFillTx/>
                <a:latin typeface="Arial" charset="0"/>
              </a:endParaRPr>
            </a:p>
          </p:txBody>
        </p:sp>
        <p:sp>
          <p:nvSpPr>
            <p:cNvPr id="12" name="Rectangle 8"/>
            <p:cNvSpPr>
              <a:spLocks noChangeArrowheads="1"/>
            </p:cNvSpPr>
            <p:nvPr/>
          </p:nvSpPr>
          <p:spPr bwMode="auto">
            <a:xfrm>
              <a:off x="345" y="0"/>
              <a:ext cx="88" cy="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663300"/>
                </a:solidFill>
                <a:effectLst/>
                <a:uLnTx/>
                <a:uFillTx/>
                <a:latin typeface="Arial" charset="0"/>
              </a:endParaRPr>
            </a:p>
          </p:txBody>
        </p:sp>
        <p:sp>
          <p:nvSpPr>
            <p:cNvPr id="13" name="Rectangle 9"/>
            <p:cNvSpPr>
              <a:spLocks noChangeArrowheads="1"/>
            </p:cNvSpPr>
            <p:nvPr/>
          </p:nvSpPr>
          <p:spPr bwMode="auto">
            <a:xfrm>
              <a:off x="345" y="85"/>
              <a:ext cx="88" cy="8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3F3F3F"/>
                </a:solidFill>
                <a:effectLst/>
                <a:uLnTx/>
                <a:uFillTx/>
                <a:latin typeface="Arial" charset="0"/>
              </a:endParaRPr>
            </a:p>
          </p:txBody>
        </p:sp>
        <p:sp>
          <p:nvSpPr>
            <p:cNvPr id="14" name="Rectangle 10"/>
            <p:cNvSpPr>
              <a:spLocks noChangeArrowheads="1"/>
            </p:cNvSpPr>
            <p:nvPr/>
          </p:nvSpPr>
          <p:spPr bwMode="auto">
            <a:xfrm>
              <a:off x="173" y="173"/>
              <a:ext cx="86" cy="8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663300"/>
                </a:solidFill>
                <a:effectLst/>
                <a:uLnTx/>
                <a:uFillTx/>
                <a:latin typeface="Arial" charset="0"/>
              </a:endParaRPr>
            </a:p>
          </p:txBody>
        </p:sp>
        <p:sp>
          <p:nvSpPr>
            <p:cNvPr id="15" name="Rectangle 11"/>
            <p:cNvSpPr>
              <a:spLocks noChangeArrowheads="1"/>
            </p:cNvSpPr>
            <p:nvPr/>
          </p:nvSpPr>
          <p:spPr bwMode="auto">
            <a:xfrm>
              <a:off x="83" y="86"/>
              <a:ext cx="89" cy="87"/>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2"/>
            <p:cNvSpPr>
              <a:spLocks noChangeArrowheads="1"/>
            </p:cNvSpPr>
            <p:nvPr/>
          </p:nvSpPr>
          <p:spPr bwMode="auto">
            <a:xfrm>
              <a:off x="258" y="171"/>
              <a:ext cx="87" cy="87"/>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3F3F3F"/>
                </a:solidFill>
                <a:effectLst/>
                <a:uLnTx/>
                <a:uFillTx/>
                <a:latin typeface="Arial" charset="0"/>
              </a:endParaRPr>
            </a:p>
          </p:txBody>
        </p:sp>
        <p:sp>
          <p:nvSpPr>
            <p:cNvPr id="17" name="Rectangle 13"/>
            <p:cNvSpPr>
              <a:spLocks noChangeArrowheads="1"/>
            </p:cNvSpPr>
            <p:nvPr/>
          </p:nvSpPr>
          <p:spPr bwMode="auto">
            <a:xfrm>
              <a:off x="173" y="258"/>
              <a:ext cx="86" cy="8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3F3F3F"/>
                </a:solidFill>
                <a:effectLst/>
                <a:uLnTx/>
                <a:uFillTx/>
                <a:latin typeface="Arial" charset="0"/>
              </a:endParaRPr>
            </a:p>
          </p:txBody>
        </p:sp>
      </p:gr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72200" y="6060318"/>
            <a:ext cx="2590800" cy="622094"/>
          </a:xfrm>
          <a:prstGeom prst="rect">
            <a:avLst/>
          </a:prstGeom>
        </p:spPr>
      </p:pic>
    </p:spTree>
    <p:extLst>
      <p:ext uri="{BB962C8B-B14F-4D97-AF65-F5344CB8AC3E}">
        <p14:creationId xmlns:p14="http://schemas.microsoft.com/office/powerpoint/2010/main" val="1536231556"/>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rade Gothic LT Std Extended" pitchFamily="50" charset="0"/>
        </a:defRPr>
      </a:lvl2pPr>
      <a:lvl3pPr algn="ctr" rtl="0" eaLnBrk="0" fontAlgn="base" hangingPunct="0">
        <a:spcBef>
          <a:spcPct val="0"/>
        </a:spcBef>
        <a:spcAft>
          <a:spcPct val="0"/>
        </a:spcAft>
        <a:defRPr sz="4000">
          <a:solidFill>
            <a:schemeClr val="tx2"/>
          </a:solidFill>
          <a:latin typeface="Trade Gothic LT Std Extended" pitchFamily="50" charset="0"/>
        </a:defRPr>
      </a:lvl3pPr>
      <a:lvl4pPr algn="ctr" rtl="0" eaLnBrk="0" fontAlgn="base" hangingPunct="0">
        <a:spcBef>
          <a:spcPct val="0"/>
        </a:spcBef>
        <a:spcAft>
          <a:spcPct val="0"/>
        </a:spcAft>
        <a:defRPr sz="4000">
          <a:solidFill>
            <a:schemeClr val="tx2"/>
          </a:solidFill>
          <a:latin typeface="Trade Gothic LT Std Extended" pitchFamily="50" charset="0"/>
        </a:defRPr>
      </a:lvl4pPr>
      <a:lvl5pPr algn="ctr" rtl="0" eaLnBrk="0" fontAlgn="base" hangingPunct="0">
        <a:spcBef>
          <a:spcPct val="0"/>
        </a:spcBef>
        <a:spcAft>
          <a:spcPct val="0"/>
        </a:spcAft>
        <a:defRPr sz="4000">
          <a:solidFill>
            <a:schemeClr val="tx2"/>
          </a:solidFill>
          <a:latin typeface="Trade Gothic LT Std Extended" pitchFamily="50" charset="0"/>
        </a:defRPr>
      </a:lvl5pPr>
      <a:lvl6pPr marL="457200" algn="ctr" rtl="0" fontAlgn="base">
        <a:spcBef>
          <a:spcPct val="0"/>
        </a:spcBef>
        <a:spcAft>
          <a:spcPct val="0"/>
        </a:spcAft>
        <a:defRPr sz="4000">
          <a:solidFill>
            <a:schemeClr val="tx2"/>
          </a:solidFill>
          <a:latin typeface="Trade Gothic LT Std Extended" pitchFamily="50" charset="0"/>
        </a:defRPr>
      </a:lvl6pPr>
      <a:lvl7pPr marL="914400" algn="ctr" rtl="0" fontAlgn="base">
        <a:spcBef>
          <a:spcPct val="0"/>
        </a:spcBef>
        <a:spcAft>
          <a:spcPct val="0"/>
        </a:spcAft>
        <a:defRPr sz="4000">
          <a:solidFill>
            <a:schemeClr val="tx2"/>
          </a:solidFill>
          <a:latin typeface="Trade Gothic LT Std Extended" pitchFamily="50" charset="0"/>
        </a:defRPr>
      </a:lvl7pPr>
      <a:lvl8pPr marL="1371600" algn="ctr" rtl="0" fontAlgn="base">
        <a:spcBef>
          <a:spcPct val="0"/>
        </a:spcBef>
        <a:spcAft>
          <a:spcPct val="0"/>
        </a:spcAft>
        <a:defRPr sz="4000">
          <a:solidFill>
            <a:schemeClr val="tx2"/>
          </a:solidFill>
          <a:latin typeface="Trade Gothic LT Std Extended" pitchFamily="50" charset="0"/>
        </a:defRPr>
      </a:lvl8pPr>
      <a:lvl9pPr marL="1828800" algn="ctr" rtl="0" fontAlgn="base">
        <a:spcBef>
          <a:spcPct val="0"/>
        </a:spcBef>
        <a:spcAft>
          <a:spcPct val="0"/>
        </a:spcAft>
        <a:defRPr sz="4000">
          <a:solidFill>
            <a:schemeClr val="tx2"/>
          </a:solidFill>
          <a:latin typeface="Trade Gothic LT Std Extended" pitchFamily="5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2E60A-9BFC-4492-8473-066ACA027004}" type="datetimeFigureOut">
              <a:rPr lang="en-US" smtClean="0"/>
              <a:t>11/28/2013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86A51-B29C-4A26-8F88-7DE88D763DC8}" type="slidenum">
              <a:rPr lang="en-US" smtClean="0"/>
              <a:t>‹#›</a:t>
            </a:fld>
            <a:endParaRPr lang="en-US"/>
          </a:p>
        </p:txBody>
      </p:sp>
    </p:spTree>
    <p:extLst>
      <p:ext uri="{BB962C8B-B14F-4D97-AF65-F5344CB8AC3E}">
        <p14:creationId xmlns:p14="http://schemas.microsoft.com/office/powerpoint/2010/main" val="3928802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www.ices.on.ca/file/ONBOIDS_FullReport_intra.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ices.on.ca/file/ONBOIDS_FullReport_intra.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772400" cy="1470025"/>
          </a:xfrm>
        </p:spPr>
        <p:txBody>
          <a:bodyPr/>
          <a:lstStyle/>
          <a:p>
            <a:r>
              <a:rPr lang="en-US" dirty="0" smtClean="0">
                <a:solidFill>
                  <a:schemeClr val="accent6">
                    <a:lumMod val="10000"/>
                  </a:schemeClr>
                </a:solidFill>
              </a:rPr>
              <a:t>Liver Disease in Canada: </a:t>
            </a:r>
            <a:br>
              <a:rPr lang="en-US" dirty="0" smtClean="0">
                <a:solidFill>
                  <a:schemeClr val="accent6">
                    <a:lumMod val="10000"/>
                  </a:schemeClr>
                </a:solidFill>
              </a:rPr>
            </a:br>
            <a:r>
              <a:rPr lang="en-US" dirty="0" smtClean="0">
                <a:solidFill>
                  <a:schemeClr val="accent6">
                    <a:lumMod val="10000"/>
                  </a:schemeClr>
                </a:solidFill>
              </a:rPr>
              <a:t>A Crisis in the Making</a:t>
            </a:r>
            <a:endParaRPr lang="en-US" dirty="0">
              <a:solidFill>
                <a:schemeClr val="accent6">
                  <a:lumMod val="10000"/>
                </a:schemeClr>
              </a:solidFill>
            </a:endParaRPr>
          </a:p>
        </p:txBody>
      </p:sp>
      <p:sp>
        <p:nvSpPr>
          <p:cNvPr id="5" name="Subtitle 4"/>
          <p:cNvSpPr>
            <a:spLocks noGrp="1"/>
          </p:cNvSpPr>
          <p:nvPr>
            <p:ph type="subTitle" idx="1"/>
          </p:nvPr>
        </p:nvSpPr>
        <p:spPr>
          <a:xfrm>
            <a:off x="838200" y="3429000"/>
            <a:ext cx="7467600" cy="1752600"/>
          </a:xfrm>
        </p:spPr>
        <p:txBody>
          <a:bodyPr>
            <a:normAutofit/>
          </a:bodyPr>
          <a:lstStyle/>
          <a:p>
            <a:r>
              <a:rPr lang="en-US" sz="2400" dirty="0" smtClean="0">
                <a:solidFill>
                  <a:schemeClr val="accent6">
                    <a:lumMod val="10000"/>
                  </a:schemeClr>
                </a:solidFill>
              </a:rPr>
              <a:t>An Assessment of Liver Disease in Canada</a:t>
            </a:r>
          </a:p>
          <a:p>
            <a:r>
              <a:rPr lang="en-US" sz="2400" dirty="0" smtClean="0">
                <a:solidFill>
                  <a:schemeClr val="accent6">
                    <a:lumMod val="10000"/>
                  </a:schemeClr>
                </a:solidFill>
              </a:rPr>
              <a:t>Summary of a report prepared by the Canadian Liver Foundation, March 2013</a:t>
            </a:r>
            <a:endParaRPr lang="en-US" sz="2400" dirty="0">
              <a:solidFill>
                <a:schemeClr val="accent6">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r>
              <a:rPr lang="en-US" dirty="0" smtClean="0"/>
              <a:t>Time in review by the </a:t>
            </a:r>
            <a:br>
              <a:rPr lang="en-US" dirty="0" smtClean="0"/>
            </a:br>
            <a:r>
              <a:rPr lang="en-US" dirty="0" smtClean="0"/>
              <a:t>common drug review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3910443"/>
              </p:ext>
            </p:extLst>
          </p:nvPr>
        </p:nvGraphicFramePr>
        <p:xfrm>
          <a:off x="381000" y="2407920"/>
          <a:ext cx="8382000" cy="1859280"/>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algn="ctr"/>
                      <a:r>
                        <a:rPr lang="en-US" sz="2000" b="1" kern="1200" dirty="0" smtClean="0">
                          <a:solidFill>
                            <a:schemeClr val="bg1"/>
                          </a:solidFill>
                          <a:latin typeface="+mn-lt"/>
                          <a:ea typeface="+mn-ea"/>
                          <a:cs typeface="+mn-cs"/>
                        </a:rPr>
                        <a:t>Drug</a:t>
                      </a:r>
                    </a:p>
                  </a:txBody>
                  <a:tcPr>
                    <a:solidFill>
                      <a:srgbClr val="C00000"/>
                    </a:solidFill>
                  </a:tcPr>
                </a:tc>
                <a:tc>
                  <a:txBody>
                    <a:bodyPr/>
                    <a:lstStyle/>
                    <a:p>
                      <a:pPr algn="ctr"/>
                      <a:r>
                        <a:rPr lang="en-US" sz="2000" b="1" kern="1200" dirty="0" smtClean="0">
                          <a:solidFill>
                            <a:schemeClr val="lt1"/>
                          </a:solidFill>
                          <a:latin typeface="+mn-lt"/>
                          <a:ea typeface="+mn-ea"/>
                          <a:cs typeface="+mn-cs"/>
                        </a:rPr>
                        <a:t>Time in review (months)</a:t>
                      </a:r>
                    </a:p>
                  </a:txBody>
                  <a:tcPr>
                    <a:solidFill>
                      <a:schemeClr val="tx1"/>
                    </a:solidFill>
                  </a:tcPr>
                </a:tc>
              </a:tr>
              <a:tr h="314960">
                <a:tc>
                  <a:txBody>
                    <a:bodyPr/>
                    <a:lstStyle/>
                    <a:p>
                      <a:pPr algn="ctr"/>
                      <a:r>
                        <a:rPr lang="en-US" sz="1800" b="1" kern="1200" dirty="0" err="1" smtClean="0">
                          <a:solidFill>
                            <a:schemeClr val="tx1"/>
                          </a:solidFill>
                          <a:latin typeface="+mn-lt"/>
                          <a:ea typeface="+mn-ea"/>
                          <a:cs typeface="+mn-cs"/>
                        </a:rPr>
                        <a:t>Adefovir</a:t>
                      </a:r>
                      <a:endParaRPr lang="en-US" sz="1800" b="1" kern="1200" dirty="0" smtClean="0">
                        <a:solidFill>
                          <a:schemeClr val="tx1"/>
                        </a:solidFill>
                        <a:latin typeface="+mn-lt"/>
                        <a:ea typeface="+mn-ea"/>
                        <a:cs typeface="+mn-cs"/>
                      </a:endParaRPr>
                    </a:p>
                  </a:txBody>
                  <a:tcPr>
                    <a:solidFill>
                      <a:schemeClr val="bg1"/>
                    </a:solidFill>
                  </a:tcPr>
                </a:tc>
                <a:tc>
                  <a:txBody>
                    <a:bodyPr/>
                    <a:lstStyle/>
                    <a:p>
                      <a:pPr algn="ctr"/>
                      <a:r>
                        <a:rPr lang="en-US" sz="1800" b="1" kern="1200" dirty="0" smtClean="0">
                          <a:solidFill>
                            <a:schemeClr val="tx1"/>
                          </a:solidFill>
                          <a:latin typeface="+mn-lt"/>
                          <a:ea typeface="+mn-ea"/>
                          <a:cs typeface="+mn-cs"/>
                        </a:rPr>
                        <a:t>18</a:t>
                      </a:r>
                    </a:p>
                  </a:txBody>
                  <a:tcPr>
                    <a:solidFill>
                      <a:schemeClr val="bg1"/>
                    </a:solidFill>
                  </a:tcPr>
                </a:tc>
              </a:tr>
              <a:tr h="223520">
                <a:tc>
                  <a:txBody>
                    <a:bodyPr/>
                    <a:lstStyle/>
                    <a:p>
                      <a:pPr algn="ctr"/>
                      <a:r>
                        <a:rPr lang="en-US" sz="1800" b="1" kern="1200" dirty="0" smtClean="0">
                          <a:solidFill>
                            <a:schemeClr val="tx1"/>
                          </a:solidFill>
                          <a:latin typeface="+mn-lt"/>
                          <a:ea typeface="+mn-ea"/>
                          <a:cs typeface="+mn-cs"/>
                        </a:rPr>
                        <a:t>Entecavir</a:t>
                      </a:r>
                    </a:p>
                  </a:txBody>
                  <a:tcPr>
                    <a:solidFill>
                      <a:srgbClr val="FFCCCC"/>
                    </a:solidFill>
                  </a:tcPr>
                </a:tc>
                <a:tc>
                  <a:txBody>
                    <a:bodyPr/>
                    <a:lstStyle/>
                    <a:p>
                      <a:pPr algn="ctr"/>
                      <a:r>
                        <a:rPr lang="en-US" sz="1800" b="1" kern="1200" dirty="0" smtClean="0">
                          <a:solidFill>
                            <a:schemeClr val="tx1"/>
                          </a:solidFill>
                          <a:latin typeface="+mn-lt"/>
                          <a:ea typeface="+mn-ea"/>
                          <a:cs typeface="+mn-cs"/>
                        </a:rPr>
                        <a:t>11</a:t>
                      </a:r>
                    </a:p>
                  </a:txBody>
                  <a:tcPr>
                    <a:solidFill>
                      <a:srgbClr val="FFCCCC"/>
                    </a:solidFill>
                  </a:tcPr>
                </a:tc>
              </a:tr>
              <a:tr h="223520">
                <a:tc>
                  <a:txBody>
                    <a:bodyPr/>
                    <a:lstStyle/>
                    <a:p>
                      <a:pPr algn="ctr"/>
                      <a:r>
                        <a:rPr lang="en-US" sz="1800" b="1" kern="1200" dirty="0" err="1" smtClean="0">
                          <a:solidFill>
                            <a:schemeClr val="tx1"/>
                          </a:solidFill>
                          <a:latin typeface="+mn-lt"/>
                          <a:ea typeface="+mn-ea"/>
                          <a:cs typeface="+mn-cs"/>
                        </a:rPr>
                        <a:t>Telbivudine</a:t>
                      </a:r>
                      <a:endParaRPr lang="en-US" sz="1800" b="1" kern="1200" dirty="0" smtClean="0">
                        <a:solidFill>
                          <a:schemeClr val="tx1"/>
                        </a:solidFill>
                        <a:latin typeface="+mn-lt"/>
                        <a:ea typeface="+mn-ea"/>
                        <a:cs typeface="+mn-cs"/>
                      </a:endParaRPr>
                    </a:p>
                  </a:txBody>
                  <a:tcPr>
                    <a:solidFill>
                      <a:schemeClr val="bg1"/>
                    </a:solidFill>
                  </a:tcPr>
                </a:tc>
                <a:tc>
                  <a:txBody>
                    <a:bodyPr/>
                    <a:lstStyle/>
                    <a:p>
                      <a:pPr algn="ctr"/>
                      <a:r>
                        <a:rPr lang="en-US" sz="1800" b="1" kern="1200" dirty="0" smtClean="0">
                          <a:solidFill>
                            <a:schemeClr val="tx1"/>
                          </a:solidFill>
                          <a:latin typeface="+mn-lt"/>
                          <a:ea typeface="+mn-ea"/>
                          <a:cs typeface="+mn-cs"/>
                        </a:rPr>
                        <a:t>6 (not approved)</a:t>
                      </a:r>
                    </a:p>
                  </a:txBody>
                  <a:tcPr>
                    <a:solidFill>
                      <a:schemeClr val="bg1"/>
                    </a:solidFill>
                  </a:tcPr>
                </a:tc>
              </a:tr>
              <a:tr h="223520">
                <a:tc>
                  <a:txBody>
                    <a:bodyPr/>
                    <a:lstStyle/>
                    <a:p>
                      <a:pPr algn="ctr"/>
                      <a:r>
                        <a:rPr lang="en-US" sz="1800" b="1" kern="1200" dirty="0" err="1" smtClean="0">
                          <a:solidFill>
                            <a:schemeClr val="tx1"/>
                          </a:solidFill>
                          <a:latin typeface="+mn-lt"/>
                          <a:ea typeface="+mn-ea"/>
                          <a:cs typeface="+mn-cs"/>
                        </a:rPr>
                        <a:t>Tenofovir</a:t>
                      </a:r>
                      <a:endParaRPr lang="en-US" sz="1800" b="1" kern="1200" dirty="0" smtClean="0">
                        <a:solidFill>
                          <a:schemeClr val="tx1"/>
                        </a:solidFill>
                        <a:latin typeface="+mn-lt"/>
                        <a:ea typeface="+mn-ea"/>
                        <a:cs typeface="+mn-cs"/>
                      </a:endParaRPr>
                    </a:p>
                  </a:txBody>
                  <a:tcPr>
                    <a:solidFill>
                      <a:srgbClr val="FFCCCC"/>
                    </a:solidFill>
                  </a:tcPr>
                </a:tc>
                <a:tc>
                  <a:txBody>
                    <a:bodyPr/>
                    <a:lstStyle/>
                    <a:p>
                      <a:pPr algn="ctr"/>
                      <a:r>
                        <a:rPr lang="en-US" sz="1800" b="1" kern="1200" dirty="0" smtClean="0">
                          <a:solidFill>
                            <a:schemeClr val="tx1"/>
                          </a:solidFill>
                          <a:latin typeface="+mn-lt"/>
                          <a:ea typeface="+mn-ea"/>
                          <a:cs typeface="+mn-cs"/>
                        </a:rPr>
                        <a:t>6</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0811" y="28353"/>
            <a:ext cx="8686800" cy="1143000"/>
          </a:xfrm>
        </p:spPr>
        <p:txBody>
          <a:bodyPr>
            <a:normAutofit/>
          </a:bodyPr>
          <a:lstStyle/>
          <a:p>
            <a:r>
              <a:rPr lang="en-US" sz="3200" dirty="0" smtClean="0"/>
              <a:t>Reimbursement policies for hepatitis B drugs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637849233"/>
              </p:ext>
            </p:extLst>
          </p:nvPr>
        </p:nvGraphicFramePr>
        <p:xfrm>
          <a:off x="215463" y="990600"/>
          <a:ext cx="8686801" cy="4688840"/>
        </p:xfrm>
        <a:graphic>
          <a:graphicData uri="http://schemas.openxmlformats.org/drawingml/2006/table">
            <a:tbl>
              <a:tblPr firstRow="1" bandRow="1">
                <a:tableStyleId>{5C22544A-7EE6-4342-B048-85BDC9FD1C3A}</a:tableStyleId>
              </a:tblPr>
              <a:tblGrid>
                <a:gridCol w="537871"/>
                <a:gridCol w="1383095"/>
                <a:gridCol w="1075741"/>
                <a:gridCol w="1075741"/>
                <a:gridCol w="1079775"/>
                <a:gridCol w="1152580"/>
                <a:gridCol w="1455900"/>
                <a:gridCol w="926098"/>
              </a:tblGrid>
              <a:tr h="370840">
                <a:tc>
                  <a:txBody>
                    <a:bodyPr/>
                    <a:lstStyle/>
                    <a:p>
                      <a:endParaRPr lang="en-US" sz="1400" b="1" kern="1200" dirty="0" smtClean="0">
                        <a:solidFill>
                          <a:schemeClr val="bg1"/>
                        </a:solidFill>
                        <a:latin typeface="+mn-lt"/>
                        <a:ea typeface="+mn-ea"/>
                        <a:cs typeface="+mn-cs"/>
                      </a:endParaRPr>
                    </a:p>
                  </a:txBody>
                  <a:tcPr>
                    <a:solidFill>
                      <a:srgbClr val="C00000"/>
                    </a:solidFill>
                  </a:tcPr>
                </a:tc>
                <a:tc>
                  <a:txBody>
                    <a:bodyPr/>
                    <a:lstStyle/>
                    <a:p>
                      <a:r>
                        <a:rPr lang="en-US" sz="1200" b="1" kern="1200" dirty="0" smtClean="0">
                          <a:solidFill>
                            <a:schemeClr val="lt1"/>
                          </a:solidFill>
                          <a:latin typeface="+mn-lt"/>
                          <a:ea typeface="+mn-ea"/>
                          <a:cs typeface="+mn-cs"/>
                        </a:rPr>
                        <a:t>Lamivudine</a:t>
                      </a:r>
                    </a:p>
                  </a:txBody>
                  <a:tcPr>
                    <a:solidFill>
                      <a:schemeClr val="tx1"/>
                    </a:solidFill>
                  </a:tcPr>
                </a:tc>
                <a:tc>
                  <a:txBody>
                    <a:bodyPr/>
                    <a:lstStyle/>
                    <a:p>
                      <a:r>
                        <a:rPr lang="en-US" sz="1200" b="1" kern="1200" dirty="0" err="1" smtClean="0">
                          <a:solidFill>
                            <a:schemeClr val="lt1"/>
                          </a:solidFill>
                          <a:latin typeface="+mn-lt"/>
                          <a:ea typeface="+mn-ea"/>
                          <a:cs typeface="+mn-cs"/>
                        </a:rPr>
                        <a:t>Adefovir</a:t>
                      </a:r>
                      <a:endParaRPr lang="en-US" sz="1200" b="1" kern="1200" dirty="0" smtClean="0">
                        <a:solidFill>
                          <a:schemeClr val="lt1"/>
                        </a:solidFill>
                        <a:latin typeface="+mn-lt"/>
                        <a:ea typeface="+mn-ea"/>
                        <a:cs typeface="+mn-cs"/>
                      </a:endParaRPr>
                    </a:p>
                  </a:txBody>
                  <a:tcPr>
                    <a:solidFill>
                      <a:schemeClr val="tx1"/>
                    </a:solidFill>
                  </a:tcPr>
                </a:tc>
                <a:tc>
                  <a:txBody>
                    <a:bodyPr/>
                    <a:lstStyle/>
                    <a:p>
                      <a:r>
                        <a:rPr lang="en-US" sz="1200" b="1" kern="1200" dirty="0" smtClean="0">
                          <a:solidFill>
                            <a:schemeClr val="lt1"/>
                          </a:solidFill>
                          <a:latin typeface="+mn-lt"/>
                          <a:ea typeface="+mn-ea"/>
                          <a:cs typeface="+mn-cs"/>
                        </a:rPr>
                        <a:t>Entecavir*</a:t>
                      </a:r>
                    </a:p>
                  </a:txBody>
                  <a:tcPr>
                    <a:solidFill>
                      <a:schemeClr val="tx1"/>
                    </a:solidFill>
                  </a:tcPr>
                </a:tc>
                <a:tc>
                  <a:txBody>
                    <a:bodyPr/>
                    <a:lstStyle/>
                    <a:p>
                      <a:r>
                        <a:rPr lang="en-US" sz="1200" b="1" kern="1200" dirty="0" err="1" smtClean="0">
                          <a:solidFill>
                            <a:schemeClr val="lt1"/>
                          </a:solidFill>
                          <a:latin typeface="+mn-lt"/>
                          <a:ea typeface="+mn-ea"/>
                          <a:cs typeface="+mn-cs"/>
                        </a:rPr>
                        <a:t>Telbivudine</a:t>
                      </a:r>
                      <a:endParaRPr lang="en-US" sz="1200" b="1" kern="1200" dirty="0" smtClean="0">
                        <a:solidFill>
                          <a:schemeClr val="lt1"/>
                        </a:solidFill>
                        <a:latin typeface="+mn-lt"/>
                        <a:ea typeface="+mn-ea"/>
                        <a:cs typeface="+mn-cs"/>
                      </a:endParaRPr>
                    </a:p>
                  </a:txBody>
                  <a:tcPr>
                    <a:solidFill>
                      <a:schemeClr val="tx1"/>
                    </a:solidFill>
                  </a:tcPr>
                </a:tc>
                <a:tc>
                  <a:txBody>
                    <a:bodyPr/>
                    <a:lstStyle/>
                    <a:p>
                      <a:r>
                        <a:rPr lang="en-US" sz="1200" b="1" kern="1200" dirty="0" err="1" smtClean="0">
                          <a:solidFill>
                            <a:schemeClr val="lt1"/>
                          </a:solidFill>
                          <a:latin typeface="+mn-lt"/>
                          <a:ea typeface="+mn-ea"/>
                          <a:cs typeface="+mn-cs"/>
                        </a:rPr>
                        <a:t>Tenofovir</a:t>
                      </a:r>
                      <a:endParaRPr lang="en-US" sz="1200" b="1" kern="1200" dirty="0" smtClean="0">
                        <a:solidFill>
                          <a:schemeClr val="lt1"/>
                        </a:solidFill>
                        <a:latin typeface="+mn-lt"/>
                        <a:ea typeface="+mn-ea"/>
                        <a:cs typeface="+mn-cs"/>
                      </a:endParaRPr>
                    </a:p>
                  </a:txBody>
                  <a:tcPr>
                    <a:solidFill>
                      <a:schemeClr val="tx1"/>
                    </a:solidFill>
                  </a:tcPr>
                </a:tc>
                <a:tc>
                  <a:txBody>
                    <a:bodyPr/>
                    <a:lstStyle/>
                    <a:p>
                      <a:r>
                        <a:rPr lang="en-US" sz="1200" b="1" kern="1200" dirty="0" smtClean="0">
                          <a:solidFill>
                            <a:schemeClr val="lt1"/>
                          </a:solidFill>
                          <a:latin typeface="+mn-lt"/>
                          <a:ea typeface="+mn-ea"/>
                          <a:cs typeface="+mn-cs"/>
                        </a:rPr>
                        <a:t>Standard</a:t>
                      </a:r>
                      <a:r>
                        <a:rPr lang="en-US" sz="1200" b="1" kern="1200" baseline="0" dirty="0" smtClean="0">
                          <a:solidFill>
                            <a:schemeClr val="lt1"/>
                          </a:solidFill>
                          <a:latin typeface="+mn-lt"/>
                          <a:ea typeface="+mn-ea"/>
                          <a:cs typeface="+mn-cs"/>
                        </a:rPr>
                        <a:t> </a:t>
                      </a:r>
                      <a:r>
                        <a:rPr lang="en-US" sz="1200" b="1" kern="1200" baseline="0" dirty="0" err="1" smtClean="0">
                          <a:solidFill>
                            <a:schemeClr val="lt1"/>
                          </a:solidFill>
                          <a:latin typeface="+mn-lt"/>
                          <a:ea typeface="+mn-ea"/>
                          <a:cs typeface="+mn-cs"/>
                        </a:rPr>
                        <a:t>IFN</a:t>
                      </a:r>
                      <a:endParaRPr lang="en-US" sz="1200" b="1" kern="1200" dirty="0" smtClean="0">
                        <a:solidFill>
                          <a:schemeClr val="lt1"/>
                        </a:solidFill>
                        <a:latin typeface="+mn-lt"/>
                        <a:ea typeface="+mn-ea"/>
                        <a:cs typeface="+mn-cs"/>
                      </a:endParaRPr>
                    </a:p>
                  </a:txBody>
                  <a:tcPr>
                    <a:solidFill>
                      <a:schemeClr val="tx1"/>
                    </a:solidFill>
                  </a:tcPr>
                </a:tc>
                <a:tc>
                  <a:txBody>
                    <a:bodyPr/>
                    <a:lstStyle/>
                    <a:p>
                      <a:r>
                        <a:rPr lang="en-US" sz="1200" b="1" kern="1200" dirty="0" err="1" smtClean="0">
                          <a:solidFill>
                            <a:schemeClr val="lt1"/>
                          </a:solidFill>
                          <a:latin typeface="+mn-lt"/>
                          <a:ea typeface="+mn-ea"/>
                          <a:cs typeface="+mn-cs"/>
                        </a:rPr>
                        <a:t>PegIFN</a:t>
                      </a:r>
                      <a:endParaRPr lang="en-US" sz="1200" b="1" kern="1200" dirty="0" smtClean="0">
                        <a:solidFill>
                          <a:schemeClr val="lt1"/>
                        </a:solidFill>
                        <a:latin typeface="+mn-lt"/>
                        <a:ea typeface="+mn-ea"/>
                        <a:cs typeface="+mn-cs"/>
                      </a:endParaRPr>
                    </a:p>
                  </a:txBody>
                  <a:tcPr>
                    <a:solidFill>
                      <a:schemeClr val="tx1"/>
                    </a:solidFill>
                  </a:tcPr>
                </a:tc>
              </a:tr>
              <a:tr h="391160">
                <a:tc>
                  <a:txBody>
                    <a:bodyPr/>
                    <a:lstStyle/>
                    <a:p>
                      <a:r>
                        <a:rPr lang="en-US" sz="900" b="1" kern="1200" dirty="0" err="1" smtClean="0">
                          <a:solidFill>
                            <a:schemeClr val="tx1"/>
                          </a:solidFill>
                          <a:latin typeface="+mn-lt"/>
                          <a:ea typeface="+mn-ea"/>
                          <a:cs typeface="+mn-cs"/>
                        </a:rPr>
                        <a:t>CDEC</a:t>
                      </a:r>
                      <a:endParaRPr lang="en-US" sz="900" b="1" kern="1200" dirty="0" smtClean="0">
                        <a:solidFill>
                          <a:schemeClr val="tx1"/>
                        </a:solidFill>
                        <a:latin typeface="+mn-lt"/>
                        <a:ea typeface="+mn-ea"/>
                        <a:cs typeface="+mn-cs"/>
                      </a:endParaRPr>
                    </a:p>
                  </a:txBody>
                  <a:tcPr>
                    <a:solidFill>
                      <a:srgbClr val="FFCCCC"/>
                    </a:solidFill>
                  </a:tcPr>
                </a:tc>
                <a:tc>
                  <a:txBody>
                    <a:bodyPr/>
                    <a:lstStyle/>
                    <a:p>
                      <a:r>
                        <a:rPr lang="en-US" sz="900" b="1" kern="1200" baseline="0" dirty="0" smtClean="0">
                          <a:solidFill>
                            <a:schemeClr val="tx1"/>
                          </a:solidFill>
                          <a:latin typeface="+mn-lt"/>
                          <a:ea typeface="+mn-ea"/>
                          <a:cs typeface="+mn-cs"/>
                        </a:rPr>
                        <a:t>No recommendation: (licensed before </a:t>
                      </a:r>
                      <a:r>
                        <a:rPr lang="en-US" sz="900" b="1" kern="1200" baseline="0" dirty="0" err="1" smtClean="0">
                          <a:solidFill>
                            <a:schemeClr val="tx1"/>
                          </a:solidFill>
                          <a:latin typeface="+mn-lt"/>
                          <a:ea typeface="+mn-ea"/>
                          <a:cs typeface="+mn-cs"/>
                        </a:rPr>
                        <a:t>CDEC</a:t>
                      </a:r>
                      <a:r>
                        <a:rPr lang="en-US" sz="900" b="1" kern="1200" baseline="0" dirty="0" smtClean="0">
                          <a:solidFill>
                            <a:schemeClr val="tx1"/>
                          </a:solidFill>
                          <a:latin typeface="+mn-lt"/>
                          <a:ea typeface="+mn-ea"/>
                          <a:cs typeface="+mn-cs"/>
                        </a:rPr>
                        <a:t> was established)</a:t>
                      </a:r>
                    </a:p>
                  </a:txBody>
                  <a:tcPr>
                    <a:solidFill>
                      <a:srgbClr val="FFCCCC"/>
                    </a:solidFill>
                  </a:tcPr>
                </a:tc>
                <a:tc>
                  <a:txBody>
                    <a:bodyPr/>
                    <a:lstStyle/>
                    <a:p>
                      <a:r>
                        <a:rPr lang="en-US" sz="900" b="1" kern="1200" dirty="0" smtClean="0">
                          <a:solidFill>
                            <a:schemeClr val="tx1"/>
                          </a:solidFill>
                          <a:latin typeface="+mn-lt"/>
                          <a:ea typeface="+mn-ea"/>
                          <a:cs typeface="+mn-cs"/>
                        </a:rPr>
                        <a:t>With LAM after development of LAM resistance</a:t>
                      </a:r>
                    </a:p>
                  </a:txBody>
                  <a:tcPr>
                    <a:solidFill>
                      <a:srgbClr val="FFCCCC"/>
                    </a:solidFill>
                  </a:tcPr>
                </a:tc>
                <a:tc>
                  <a:txBody>
                    <a:bodyPr/>
                    <a:lstStyle/>
                    <a:p>
                      <a:r>
                        <a:rPr lang="en-US" sz="900" b="1" kern="1200" dirty="0" smtClean="0">
                          <a:solidFill>
                            <a:schemeClr val="tx1"/>
                          </a:solidFill>
                          <a:latin typeface="+mn-lt"/>
                          <a:ea typeface="+mn-ea"/>
                          <a:cs typeface="+mn-cs"/>
                        </a:rPr>
                        <a:t>Recommended only for patients with cirrhosis</a:t>
                      </a:r>
                    </a:p>
                  </a:txBody>
                  <a:tcPr>
                    <a:solidFill>
                      <a:srgbClr val="FFCCCC"/>
                    </a:solidFill>
                  </a:tcPr>
                </a:tc>
                <a:tc>
                  <a:txBody>
                    <a:bodyPr/>
                    <a:lstStyle/>
                    <a:p>
                      <a:r>
                        <a:rPr lang="en-US" sz="900" b="1" kern="1200" dirty="0" smtClean="0">
                          <a:solidFill>
                            <a:schemeClr val="tx1"/>
                          </a:solidFill>
                          <a:latin typeface="+mn-lt"/>
                          <a:ea typeface="+mn-ea"/>
                          <a:cs typeface="+mn-cs"/>
                        </a:rPr>
                        <a:t>Not to be listed</a:t>
                      </a:r>
                    </a:p>
                  </a:txBody>
                  <a:tcPr>
                    <a:solidFill>
                      <a:srgbClr val="FFCCCC"/>
                    </a:solidFill>
                  </a:tcPr>
                </a:tc>
                <a:tc>
                  <a:txBody>
                    <a:bodyPr/>
                    <a:lstStyle/>
                    <a:p>
                      <a:r>
                        <a:rPr lang="en-US" sz="900" b="1" kern="1200" dirty="0" smtClean="0">
                          <a:solidFill>
                            <a:schemeClr val="tx1"/>
                          </a:solidFill>
                          <a:latin typeface="+mn-lt"/>
                          <a:ea typeface="+mn-ea"/>
                          <a:cs typeface="+mn-cs"/>
                        </a:rPr>
                        <a:t>Recommended  only for patients with cirrhosis </a:t>
                      </a:r>
                    </a:p>
                  </a:txBody>
                  <a:tcPr>
                    <a:solidFill>
                      <a:srgbClr val="FFCCCC"/>
                    </a:solidFill>
                  </a:tcPr>
                </a:tc>
                <a:tc>
                  <a:txBody>
                    <a:bodyPr/>
                    <a:lstStyle/>
                    <a:p>
                      <a:endParaRPr lang="en-US" sz="900" b="1" kern="1200" baseline="0" dirty="0" smtClean="0">
                        <a:solidFill>
                          <a:schemeClr val="tx1"/>
                        </a:solidFill>
                        <a:latin typeface="+mn-lt"/>
                        <a:ea typeface="+mn-ea"/>
                        <a:cs typeface="+mn-cs"/>
                      </a:endParaRPr>
                    </a:p>
                  </a:txBody>
                  <a:tcPr>
                    <a:solidFill>
                      <a:srgbClr val="FFCCCC"/>
                    </a:solidFill>
                  </a:tcPr>
                </a:tc>
                <a:tc>
                  <a:txBody>
                    <a:bodyPr/>
                    <a:lstStyle/>
                    <a:p>
                      <a:endParaRPr lang="en-US" sz="900" b="1" kern="1200" baseline="0" dirty="0" smtClean="0">
                        <a:solidFill>
                          <a:schemeClr val="tx1"/>
                        </a:solidFill>
                        <a:latin typeface="+mn-lt"/>
                        <a:ea typeface="+mn-ea"/>
                        <a:cs typeface="+mn-cs"/>
                      </a:endParaRPr>
                    </a:p>
                    <a:p>
                      <a:r>
                        <a:rPr lang="en-US" sz="900" b="1" kern="1200" baseline="0" dirty="0" smtClean="0">
                          <a:solidFill>
                            <a:schemeClr val="tx1"/>
                          </a:solidFill>
                          <a:latin typeface="+mn-lt"/>
                          <a:ea typeface="+mn-ea"/>
                          <a:cs typeface="+mn-cs"/>
                        </a:rPr>
                        <a:t> </a:t>
                      </a:r>
                    </a:p>
                  </a:txBody>
                  <a:tcPr>
                    <a:solidFill>
                      <a:srgbClr val="FFCCCC"/>
                    </a:solidFill>
                  </a:tcPr>
                </a:tc>
              </a:tr>
              <a:tr h="223520">
                <a:tc>
                  <a:txBody>
                    <a:bodyPr/>
                    <a:lstStyle/>
                    <a:p>
                      <a:r>
                        <a:rPr lang="en-US" sz="900" b="1" dirty="0" smtClean="0">
                          <a:solidFill>
                            <a:schemeClr val="tx1"/>
                          </a:solidFill>
                        </a:rPr>
                        <a:t>BC</a:t>
                      </a:r>
                      <a:endParaRPr lang="en-US" sz="900" b="1" dirty="0">
                        <a:solidFill>
                          <a:schemeClr val="tx1"/>
                        </a:solidFill>
                      </a:endParaRPr>
                    </a:p>
                  </a:txBody>
                  <a:tcPr>
                    <a:solidFill>
                      <a:schemeClr val="bg1"/>
                    </a:solidFill>
                  </a:tcPr>
                </a:tc>
                <a:tc>
                  <a:txBody>
                    <a:bodyPr/>
                    <a:lstStyle/>
                    <a:p>
                      <a:r>
                        <a:rPr lang="en-US" sz="900" b="1" kern="1200" dirty="0" smtClean="0">
                          <a:solidFill>
                            <a:schemeClr val="tx1"/>
                          </a:solidFill>
                          <a:latin typeface="+mn-lt"/>
                          <a:ea typeface="+mn-ea"/>
                          <a:cs typeface="+mn-cs"/>
                        </a:rPr>
                        <a:t>ALT and viral load requirement</a:t>
                      </a:r>
                    </a:p>
                  </a:txBody>
                  <a:tcPr>
                    <a:solidFill>
                      <a:schemeClr val="bg1"/>
                    </a:solidFill>
                  </a:tcPr>
                </a:tc>
                <a:tc>
                  <a:txBody>
                    <a:bodyPr/>
                    <a:lstStyle/>
                    <a:p>
                      <a:r>
                        <a:rPr lang="en-US" sz="900" b="1" kern="1200" dirty="0" smtClean="0">
                          <a:solidFill>
                            <a:schemeClr val="tx1"/>
                          </a:solidFill>
                          <a:latin typeface="+mn-lt"/>
                          <a:ea typeface="+mn-ea"/>
                          <a:cs typeface="+mn-cs"/>
                        </a:rPr>
                        <a:t>LAM failure</a:t>
                      </a:r>
                    </a:p>
                  </a:txBody>
                  <a:tcPr>
                    <a:solidFill>
                      <a:schemeClr val="bg1"/>
                    </a:solidFill>
                  </a:tcPr>
                </a:tc>
                <a:tc>
                  <a:txBody>
                    <a:bodyPr/>
                    <a:lstStyle/>
                    <a:p>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b="1" kern="1200" dirty="0" smtClean="0">
                        <a:solidFill>
                          <a:schemeClr val="tx1"/>
                        </a:solidFill>
                        <a:latin typeface="+mn-lt"/>
                        <a:ea typeface="+mn-ea"/>
                        <a:cs typeface="+mn-cs"/>
                      </a:endParaRPr>
                    </a:p>
                  </a:txBody>
                  <a:tcPr>
                    <a:solidFill>
                      <a:schemeClr val="bg1"/>
                    </a:solidFill>
                  </a:tcPr>
                </a:tc>
                <a:tc>
                  <a:txBody>
                    <a:bodyPr/>
                    <a:lstStyle/>
                    <a:p>
                      <a:r>
                        <a:rPr lang="en-US" sz="900" b="1" kern="1200" dirty="0" smtClean="0">
                          <a:solidFill>
                            <a:schemeClr val="tx1"/>
                          </a:solidFill>
                          <a:latin typeface="+mn-lt"/>
                          <a:ea typeface="+mn-ea"/>
                          <a:cs typeface="+mn-cs"/>
                        </a:rPr>
                        <a:t>Not listed</a:t>
                      </a:r>
                    </a:p>
                  </a:txBody>
                  <a:tcPr>
                    <a:solidFill>
                      <a:schemeClr val="bg1"/>
                    </a:solidFill>
                  </a:tcPr>
                </a:tc>
                <a:tc>
                  <a:txBody>
                    <a:bodyPr/>
                    <a:lstStyle/>
                    <a:p>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b="1" kern="1200" dirty="0" smtClean="0">
                        <a:solidFill>
                          <a:schemeClr val="tx1"/>
                        </a:solidFill>
                        <a:latin typeface="+mn-lt"/>
                        <a:ea typeface="+mn-ea"/>
                        <a:cs typeface="+mn-cs"/>
                      </a:endParaRPr>
                    </a:p>
                  </a:txBody>
                  <a:tcPr>
                    <a:solidFill>
                      <a:schemeClr val="bg1"/>
                    </a:solidFill>
                  </a:tcPr>
                </a:tc>
                <a:tc>
                  <a:txBody>
                    <a:bodyPr/>
                    <a:lstStyle/>
                    <a:p>
                      <a:r>
                        <a:rPr lang="en-US" sz="900" b="1" kern="1200" dirty="0" smtClean="0">
                          <a:solidFill>
                            <a:schemeClr val="tx1"/>
                          </a:solidFill>
                          <a:latin typeface="+mn-lt"/>
                          <a:ea typeface="+mn-ea"/>
                          <a:cs typeface="+mn-cs"/>
                        </a:rPr>
                        <a:t>24 wks </a:t>
                      </a:r>
                      <a:r>
                        <a:rPr lang="en-US" sz="900" b="1" kern="1200" baseline="0" dirty="0" smtClean="0">
                          <a:solidFill>
                            <a:schemeClr val="tx1"/>
                          </a:solidFill>
                          <a:latin typeface="+mn-lt"/>
                          <a:ea typeface="+mn-ea"/>
                          <a:cs typeface="+mn-cs"/>
                        </a:rPr>
                        <a:t>renewable x 1 if responding</a:t>
                      </a:r>
                      <a:r>
                        <a:rPr lang="en-US" sz="900" b="1" kern="1200" dirty="0" smtClean="0">
                          <a:solidFill>
                            <a:schemeClr val="tx1"/>
                          </a:solidFill>
                          <a:latin typeface="+mn-lt"/>
                          <a:ea typeface="+mn-ea"/>
                          <a:cs typeface="+mn-cs"/>
                        </a:rPr>
                        <a:t>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p>
                      <a:endParaRPr lang="en-US" sz="900" b="1" kern="1200" dirty="0" smtClean="0">
                        <a:solidFill>
                          <a:schemeClr val="tx1"/>
                        </a:solidFill>
                        <a:latin typeface="+mn-lt"/>
                        <a:ea typeface="+mn-ea"/>
                        <a:cs typeface="+mn-cs"/>
                      </a:endParaRPr>
                    </a:p>
                  </a:txBody>
                  <a:tcPr>
                    <a:solidFill>
                      <a:schemeClr val="bg1"/>
                    </a:solidFill>
                  </a:tcPr>
                </a:tc>
              </a:tr>
              <a:tr h="284480">
                <a:tc>
                  <a:txBody>
                    <a:bodyPr/>
                    <a:lstStyle/>
                    <a:p>
                      <a:r>
                        <a:rPr lang="en-US" sz="900" b="1" dirty="0" smtClean="0">
                          <a:solidFill>
                            <a:schemeClr val="tx1"/>
                          </a:solidFill>
                        </a:rPr>
                        <a:t>AB</a:t>
                      </a:r>
                      <a:endParaRPr lang="en-US" sz="900" b="1"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kern="1200" dirty="0" smtClean="0">
                        <a:solidFill>
                          <a:schemeClr val="tx1"/>
                        </a:solidFill>
                        <a:latin typeface="+mn-lt"/>
                        <a:ea typeface="+mn-ea"/>
                        <a:cs typeface="+mn-cs"/>
                      </a:endParaRPr>
                    </a:p>
                  </a:txBody>
                  <a:tcPr>
                    <a:solidFill>
                      <a:srgbClr val="FFCCCC"/>
                    </a:solidFill>
                  </a:tcPr>
                </a:tc>
                <a:tc>
                  <a:txBody>
                    <a:bodyPr/>
                    <a:lstStyle/>
                    <a:p>
                      <a:endParaRPr lang="en-US" sz="900" b="1" kern="1200" dirty="0" smtClean="0">
                        <a:solidFill>
                          <a:schemeClr val="tx1"/>
                        </a:solidFill>
                        <a:latin typeface="+mn-lt"/>
                        <a:ea typeface="+mn-ea"/>
                        <a:cs typeface="+mn-cs"/>
                      </a:endParaRPr>
                    </a:p>
                  </a:txBody>
                  <a:tcPr>
                    <a:solidFill>
                      <a:srgbClr val="FFCCCC"/>
                    </a:solidFill>
                  </a:tcPr>
                </a:tc>
              </a:tr>
              <a:tr h="228600">
                <a:tc>
                  <a:txBody>
                    <a:bodyPr/>
                    <a:lstStyle/>
                    <a:p>
                      <a:r>
                        <a:rPr lang="en-US" sz="900" b="1" dirty="0" smtClean="0">
                          <a:solidFill>
                            <a:schemeClr val="tx1"/>
                          </a:solidFill>
                        </a:rPr>
                        <a:t>SK</a:t>
                      </a:r>
                      <a:endParaRPr lang="en-US" sz="900" b="1" dirty="0">
                        <a:solidFill>
                          <a:schemeClr val="tx1"/>
                        </a:solidFill>
                      </a:endParaRPr>
                    </a:p>
                  </a:txBody>
                  <a:tcPr>
                    <a:solidFill>
                      <a:schemeClr val="bg1"/>
                    </a:solidFill>
                  </a:tcPr>
                </a:tc>
                <a:tc>
                  <a:txBody>
                    <a:bodyPr/>
                    <a:lstStyle/>
                    <a:p>
                      <a:r>
                        <a:rPr lang="en-US" sz="900" b="1" kern="1200" dirty="0" smtClean="0">
                          <a:solidFill>
                            <a:schemeClr val="tx1"/>
                          </a:solidFill>
                          <a:latin typeface="+mn-lt"/>
                          <a:ea typeface="+mn-ea"/>
                          <a:cs typeface="+mn-cs"/>
                        </a:rPr>
                        <a:t>Special application</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b="1" kern="1200" dirty="0" smtClean="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b="1" kern="1200" dirty="0" smtClean="0">
                        <a:solidFill>
                          <a:schemeClr val="tx1"/>
                        </a:solidFill>
                        <a:latin typeface="+mn-lt"/>
                        <a:ea typeface="+mn-ea"/>
                        <a:cs typeface="+mn-cs"/>
                      </a:endParaRPr>
                    </a:p>
                  </a:txBody>
                  <a:tcPr>
                    <a:solidFill>
                      <a:schemeClr val="bg1"/>
                    </a:solidFill>
                  </a:tcPr>
                </a:tc>
                <a:tc>
                  <a:txBody>
                    <a:bodyPr/>
                    <a:lstStyle/>
                    <a:p>
                      <a:r>
                        <a:rPr lang="en-US" sz="900" b="1" kern="1200" dirty="0" smtClean="0">
                          <a:solidFill>
                            <a:schemeClr val="tx1"/>
                          </a:solidFill>
                          <a:latin typeface="+mn-lt"/>
                          <a:ea typeface="+mn-ea"/>
                          <a:cs typeface="+mn-cs"/>
                        </a:rPr>
                        <a:t>Not listed</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b="1" kern="1200" dirty="0" smtClean="0">
                        <a:solidFill>
                          <a:schemeClr val="tx1"/>
                        </a:solidFill>
                        <a:latin typeface="+mn-lt"/>
                        <a:ea typeface="+mn-ea"/>
                        <a:cs typeface="+mn-cs"/>
                      </a:endParaRPr>
                    </a:p>
                  </a:txBody>
                  <a:tcPr>
                    <a:solidFill>
                      <a:schemeClr val="bg1"/>
                    </a:solidFill>
                  </a:tcPr>
                </a:tc>
                <a:tc>
                  <a:txBody>
                    <a:bodyPr/>
                    <a:lstStyle/>
                    <a:p>
                      <a:r>
                        <a:rPr lang="en-US" sz="900" b="1" kern="1200" dirty="0" smtClean="0">
                          <a:solidFill>
                            <a:schemeClr val="tx1"/>
                          </a:solidFill>
                          <a:latin typeface="+mn-lt"/>
                          <a:ea typeface="+mn-ea"/>
                          <a:cs typeface="+mn-cs"/>
                        </a:rPr>
                        <a:t>6 months only</a:t>
                      </a:r>
                    </a:p>
                  </a:txBody>
                  <a:tcPr>
                    <a:solidFill>
                      <a:schemeClr val="bg1"/>
                    </a:solidFill>
                  </a:tcPr>
                </a:tc>
                <a:tc>
                  <a:txBody>
                    <a:bodyPr/>
                    <a:lstStyle/>
                    <a:p>
                      <a:r>
                        <a:rPr lang="en-US" sz="900" b="1" kern="1200" dirty="0" smtClean="0">
                          <a:solidFill>
                            <a:schemeClr val="tx1"/>
                          </a:solidFill>
                          <a:latin typeface="+mn-lt"/>
                          <a:ea typeface="+mn-ea"/>
                          <a:cs typeface="+mn-cs"/>
                        </a:rPr>
                        <a:t>48 wks only</a:t>
                      </a:r>
                    </a:p>
                  </a:txBody>
                  <a:tcPr>
                    <a:solidFill>
                      <a:schemeClr val="bg1"/>
                    </a:solidFill>
                  </a:tcPr>
                </a:tc>
              </a:tr>
              <a:tr h="431800">
                <a:tc>
                  <a:txBody>
                    <a:bodyPr/>
                    <a:lstStyle/>
                    <a:p>
                      <a:r>
                        <a:rPr lang="en-US" sz="900" b="1" dirty="0" smtClean="0">
                          <a:solidFill>
                            <a:schemeClr val="tx1"/>
                          </a:solidFill>
                        </a:rPr>
                        <a:t>MB</a:t>
                      </a:r>
                      <a:endParaRPr lang="en-US" sz="900" b="1" dirty="0">
                        <a:solidFill>
                          <a:schemeClr val="tx1"/>
                        </a:solidFill>
                      </a:endParaRPr>
                    </a:p>
                  </a:txBody>
                  <a:tcPr>
                    <a:solidFill>
                      <a:srgbClr val="FFCCCC"/>
                    </a:solidFill>
                  </a:tcPr>
                </a:tc>
                <a:tc>
                  <a:txBody>
                    <a:bodyPr/>
                    <a:lstStyle/>
                    <a:p>
                      <a:r>
                        <a:rPr lang="en-US" sz="900" b="1" kern="1200" dirty="0" smtClean="0">
                          <a:solidFill>
                            <a:schemeClr val="tx1"/>
                          </a:solidFill>
                          <a:latin typeface="+mn-lt"/>
                          <a:ea typeface="+mn-ea"/>
                          <a:cs typeface="+mn-cs"/>
                        </a:rPr>
                        <a:t>No restriction</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r>
                        <a:rPr lang="en-US" sz="900" b="1" kern="1200" dirty="0" smtClean="0">
                          <a:solidFill>
                            <a:schemeClr val="tx1"/>
                          </a:solidFill>
                          <a:latin typeface="+mn-lt"/>
                          <a:ea typeface="+mn-ea"/>
                          <a:cs typeface="+mn-cs"/>
                        </a:rPr>
                        <a:t> with exceptions</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r>
                        <a:rPr lang="en-US" sz="900" b="1" kern="1200" dirty="0" smtClean="0">
                          <a:solidFill>
                            <a:schemeClr val="tx1"/>
                          </a:solidFill>
                          <a:latin typeface="+mn-lt"/>
                          <a:ea typeface="+mn-ea"/>
                          <a:cs typeface="+mn-cs"/>
                        </a:rPr>
                        <a:t> with exceptions</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r>
                        <a:rPr lang="en-US" sz="900" b="1" kern="1200" dirty="0" smtClean="0">
                          <a:solidFill>
                            <a:schemeClr val="tx1"/>
                          </a:solidFill>
                          <a:latin typeface="+mn-lt"/>
                          <a:ea typeface="+mn-ea"/>
                          <a:cs typeface="+mn-cs"/>
                        </a:rPr>
                        <a:t> with exceptions</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txBody>
                  <a:tcPr>
                    <a:solidFill>
                      <a:srgbClr val="FFCCCC"/>
                    </a:solidFill>
                  </a:tcPr>
                </a:tc>
              </a:tr>
              <a:tr h="370840">
                <a:tc>
                  <a:txBody>
                    <a:bodyPr/>
                    <a:lstStyle/>
                    <a:p>
                      <a:r>
                        <a:rPr lang="en-US" sz="900" b="1" dirty="0" smtClean="0">
                          <a:solidFill>
                            <a:schemeClr val="tx1"/>
                          </a:solidFill>
                        </a:rPr>
                        <a:t>ON</a:t>
                      </a:r>
                      <a:endParaRPr lang="en-US" sz="900" b="1" dirty="0">
                        <a:solidFill>
                          <a:schemeClr val="tx1"/>
                        </a:solidFill>
                      </a:endParaRPr>
                    </a:p>
                  </a:txBody>
                  <a:tcPr>
                    <a:solidFill>
                      <a:schemeClr val="bg1"/>
                    </a:solidFill>
                  </a:tcPr>
                </a:tc>
                <a:tc>
                  <a:txBody>
                    <a:bodyPr/>
                    <a:lstStyle/>
                    <a:p>
                      <a:r>
                        <a:rPr lang="en-US" sz="900" b="1" kern="1200" dirty="0" err="1" smtClean="0">
                          <a:solidFill>
                            <a:schemeClr val="tx1"/>
                          </a:solidFill>
                          <a:latin typeface="+mn-lt"/>
                          <a:ea typeface="+mn-ea"/>
                          <a:cs typeface="+mn-cs"/>
                        </a:rPr>
                        <a:t>F3</a:t>
                      </a:r>
                      <a:r>
                        <a:rPr lang="en-US" sz="900" b="1" kern="1200" dirty="0" smtClean="0">
                          <a:solidFill>
                            <a:schemeClr val="tx1"/>
                          </a:solidFill>
                          <a:latin typeface="+mn-lt"/>
                          <a:ea typeface="+mn-ea"/>
                          <a:cs typeface="+mn-cs"/>
                        </a:rPr>
                        <a:t> or cirrhosis and age &gt;40 yrs</a:t>
                      </a:r>
                    </a:p>
                  </a:txBody>
                  <a:tcPr>
                    <a:solidFill>
                      <a:schemeClr val="bg1"/>
                    </a:solidFill>
                  </a:tcPr>
                </a:tc>
                <a:tc>
                  <a:txBody>
                    <a:bodyPr/>
                    <a:lstStyle/>
                    <a:p>
                      <a:r>
                        <a:rPr lang="en-US" sz="900" b="1" dirty="0" smtClean="0">
                          <a:solidFill>
                            <a:schemeClr val="tx1"/>
                          </a:solidFill>
                        </a:rPr>
                        <a:t>LAM failure and  </a:t>
                      </a:r>
                      <a:r>
                        <a:rPr lang="en-US" sz="900" b="1" kern="1200" dirty="0" err="1" smtClean="0">
                          <a:solidFill>
                            <a:schemeClr val="tx1"/>
                          </a:solidFill>
                          <a:latin typeface="+mn-lt"/>
                          <a:ea typeface="+mn-ea"/>
                          <a:cs typeface="+mn-cs"/>
                        </a:rPr>
                        <a:t>F3</a:t>
                      </a:r>
                      <a:r>
                        <a:rPr lang="en-US" sz="900" b="1" kern="1200" dirty="0" smtClean="0">
                          <a:solidFill>
                            <a:schemeClr val="tx1"/>
                          </a:solidFill>
                          <a:latin typeface="+mn-lt"/>
                          <a:ea typeface="+mn-ea"/>
                          <a:cs typeface="+mn-cs"/>
                        </a:rPr>
                        <a:t> or cirrhosis only</a:t>
                      </a:r>
                      <a:endParaRPr lang="en-US" sz="900" b="1" dirty="0">
                        <a:solidFill>
                          <a:schemeClr val="tx1"/>
                        </a:solidFill>
                      </a:endParaRPr>
                    </a:p>
                  </a:txBody>
                  <a:tcPr>
                    <a:solidFill>
                      <a:schemeClr val="bg1"/>
                    </a:solidFill>
                  </a:tcPr>
                </a:tc>
                <a:tc>
                  <a:txBody>
                    <a:bodyPr/>
                    <a:lstStyle/>
                    <a:p>
                      <a:r>
                        <a:rPr lang="en-US" sz="900" b="1" dirty="0" smtClean="0">
                          <a:solidFill>
                            <a:schemeClr val="tx1"/>
                          </a:solidFill>
                        </a:rPr>
                        <a:t>Cirrhosis only</a:t>
                      </a:r>
                      <a:r>
                        <a:rPr lang="en-US" sz="900" b="1" baseline="0" dirty="0" smtClean="0">
                          <a:solidFill>
                            <a:schemeClr val="tx1"/>
                          </a:solidFill>
                        </a:rPr>
                        <a:t> (includes LAM resistance)</a:t>
                      </a:r>
                      <a:endParaRPr lang="en-US" sz="9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p>
                      <a:endParaRPr lang="en-US" sz="900" b="1" kern="1200" dirty="0" smtClean="0">
                        <a:solidFill>
                          <a:schemeClr val="tx1"/>
                        </a:solidFill>
                        <a:latin typeface="+mn-lt"/>
                        <a:ea typeface="+mn-ea"/>
                        <a:cs typeface="+mn-cs"/>
                      </a:endParaRPr>
                    </a:p>
                  </a:txBody>
                  <a:tcPr>
                    <a:solidFill>
                      <a:schemeClr val="bg1"/>
                    </a:solidFill>
                  </a:tcPr>
                </a:tc>
                <a:tc>
                  <a:txBody>
                    <a:bodyPr/>
                    <a:lstStyle/>
                    <a:p>
                      <a:r>
                        <a:rPr lang="en-US" sz="900" b="1" dirty="0" smtClean="0">
                          <a:solidFill>
                            <a:schemeClr val="tx1"/>
                          </a:solidFill>
                        </a:rPr>
                        <a:t>Naive:  cirrhosis</a:t>
                      </a:r>
                      <a:r>
                        <a:rPr lang="en-US" sz="900" b="1" baseline="0" dirty="0" smtClean="0">
                          <a:solidFill>
                            <a:schemeClr val="tx1"/>
                          </a:solidFill>
                        </a:rPr>
                        <a:t> </a:t>
                      </a:r>
                      <a:r>
                        <a:rPr lang="en-US" sz="900" b="1" dirty="0" smtClean="0">
                          <a:solidFill>
                            <a:schemeClr val="tx1"/>
                          </a:solidFill>
                        </a:rPr>
                        <a:t>only;  </a:t>
                      </a:r>
                    </a:p>
                    <a:p>
                      <a:r>
                        <a:rPr lang="en-US" sz="900" b="1" dirty="0" smtClean="0">
                          <a:solidFill>
                            <a:schemeClr val="tx1"/>
                          </a:solidFill>
                        </a:rPr>
                        <a:t>LAM resistance: </a:t>
                      </a:r>
                      <a:r>
                        <a:rPr lang="en-US" sz="900" b="1" kern="1200" dirty="0" err="1" smtClean="0">
                          <a:solidFill>
                            <a:schemeClr val="tx1"/>
                          </a:solidFill>
                          <a:latin typeface="+mn-lt"/>
                          <a:ea typeface="+mn-ea"/>
                          <a:cs typeface="+mn-cs"/>
                        </a:rPr>
                        <a:t>F3</a:t>
                      </a:r>
                      <a:r>
                        <a:rPr lang="en-US" sz="900" b="1" kern="1200" dirty="0" smtClean="0">
                          <a:solidFill>
                            <a:schemeClr val="tx1"/>
                          </a:solidFill>
                          <a:latin typeface="+mn-lt"/>
                          <a:ea typeface="+mn-ea"/>
                          <a:cs typeface="+mn-cs"/>
                        </a:rPr>
                        <a:t> and cirrhosis</a:t>
                      </a:r>
                      <a:endParaRPr lang="en-US" sz="900" b="1" dirty="0">
                        <a:solidFill>
                          <a:schemeClr val="tx1"/>
                        </a:solidFill>
                      </a:endParaRPr>
                    </a:p>
                  </a:txBody>
                  <a:tcPr>
                    <a:solidFill>
                      <a:schemeClr val="bg1"/>
                    </a:solidFill>
                  </a:tcPr>
                </a:tc>
                <a:tc>
                  <a:txBody>
                    <a:bodyPr/>
                    <a:lstStyle/>
                    <a:p>
                      <a:r>
                        <a:rPr lang="en-US" sz="900" b="1" kern="1200" dirty="0" smtClean="0">
                          <a:solidFill>
                            <a:schemeClr val="tx1"/>
                          </a:solidFill>
                          <a:latin typeface="+mn-lt"/>
                          <a:ea typeface="+mn-ea"/>
                          <a:cs typeface="+mn-cs"/>
                        </a:rPr>
                        <a:t>24 wks (</a:t>
                      </a:r>
                      <a:r>
                        <a:rPr lang="en-US" sz="900" b="1" kern="1200" dirty="0" err="1" smtClean="0">
                          <a:solidFill>
                            <a:schemeClr val="tx1"/>
                          </a:solidFill>
                          <a:latin typeface="+mn-lt"/>
                          <a:ea typeface="+mn-ea"/>
                          <a:cs typeface="+mn-cs"/>
                        </a:rPr>
                        <a:t>eAg</a:t>
                      </a:r>
                      <a:r>
                        <a:rPr lang="en-US" sz="900" b="1" kern="1200" dirty="0" smtClean="0">
                          <a:solidFill>
                            <a:schemeClr val="tx1"/>
                          </a:solidFill>
                          <a:latin typeface="+mn-lt"/>
                          <a:ea typeface="+mn-ea"/>
                          <a:cs typeface="+mn-cs"/>
                        </a:rPr>
                        <a:t>+);  </a:t>
                      </a:r>
                    </a:p>
                    <a:p>
                      <a:r>
                        <a:rPr lang="en-US" sz="900" b="1" kern="1200" dirty="0" smtClean="0">
                          <a:solidFill>
                            <a:schemeClr val="tx1"/>
                          </a:solidFill>
                          <a:latin typeface="+mn-lt"/>
                          <a:ea typeface="+mn-ea"/>
                          <a:cs typeface="+mn-cs"/>
                        </a:rPr>
                        <a:t>48 wks (</a:t>
                      </a:r>
                      <a:r>
                        <a:rPr lang="en-US" sz="900" b="1" kern="1200" dirty="0" err="1" smtClean="0">
                          <a:solidFill>
                            <a:schemeClr val="tx1"/>
                          </a:solidFill>
                          <a:latin typeface="+mn-lt"/>
                          <a:ea typeface="+mn-ea"/>
                          <a:cs typeface="+mn-cs"/>
                        </a:rPr>
                        <a:t>antiHBe</a:t>
                      </a:r>
                      <a:r>
                        <a:rPr lang="en-US" sz="900" b="1" kern="1200" dirty="0" smtClean="0">
                          <a:solidFill>
                            <a:schemeClr val="tx1"/>
                          </a:solidFill>
                          <a:latin typeface="+mn-lt"/>
                          <a:ea typeface="+mn-ea"/>
                          <a:cs typeface="+mn-cs"/>
                        </a:rPr>
                        <a:t>+); </a:t>
                      </a:r>
                    </a:p>
                    <a:p>
                      <a:r>
                        <a:rPr lang="en-US" sz="900" b="1" kern="1200" dirty="0" smtClean="0">
                          <a:solidFill>
                            <a:schemeClr val="tx1"/>
                          </a:solidFill>
                          <a:latin typeface="+mn-lt"/>
                          <a:ea typeface="+mn-ea"/>
                          <a:cs typeface="+mn-cs"/>
                        </a:rPr>
                        <a:t>No cirrhosis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txBody>
                  <a:tcPr>
                    <a:solidFill>
                      <a:schemeClr val="bg1"/>
                    </a:solidFill>
                  </a:tcPr>
                </a:tc>
              </a:tr>
              <a:tr h="223520">
                <a:tc>
                  <a:txBody>
                    <a:bodyPr/>
                    <a:lstStyle/>
                    <a:p>
                      <a:r>
                        <a:rPr lang="en-US" sz="900" b="1" dirty="0" smtClean="0">
                          <a:solidFill>
                            <a:schemeClr val="tx1"/>
                          </a:solidFill>
                        </a:rPr>
                        <a:t>QC</a:t>
                      </a:r>
                      <a:endParaRPr lang="en-US" sz="9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 restrictions</a:t>
                      </a:r>
                      <a:endParaRPr lang="en-US" sz="900" dirty="0">
                        <a:solidFill>
                          <a:schemeClr val="tx1"/>
                        </a:solidFill>
                      </a:endParaRPr>
                    </a:p>
                  </a:txBody>
                  <a:tcPr>
                    <a:solidFill>
                      <a:srgbClr val="FFCCCC"/>
                    </a:solidFill>
                  </a:tcPr>
                </a:tc>
                <a:tc>
                  <a:txBody>
                    <a:bodyPr/>
                    <a:lstStyle/>
                    <a:p>
                      <a:endParaRPr lang="en-US" sz="900" b="1"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r>
              <a:tr h="172720">
                <a:tc>
                  <a:txBody>
                    <a:bodyPr/>
                    <a:lstStyle/>
                    <a:p>
                      <a:r>
                        <a:rPr lang="en-US" sz="900" b="1" dirty="0" smtClean="0">
                          <a:solidFill>
                            <a:schemeClr val="tx1"/>
                          </a:solidFill>
                        </a:rPr>
                        <a:t>NB</a:t>
                      </a:r>
                      <a:endParaRPr lang="en-US" sz="900" b="1" dirty="0">
                        <a:solidFill>
                          <a:schemeClr val="tx1"/>
                        </a:solidFill>
                      </a:endParaRPr>
                    </a:p>
                  </a:txBody>
                  <a:tcPr>
                    <a:solidFill>
                      <a:schemeClr val="bg1"/>
                    </a:solidFill>
                  </a:tcPr>
                </a:tc>
                <a:tc>
                  <a:txBody>
                    <a:bodyPr/>
                    <a:lstStyle/>
                    <a:p>
                      <a:r>
                        <a:rPr lang="en-US" sz="900" b="1" dirty="0" smtClean="0">
                          <a:solidFill>
                            <a:schemeClr val="tx1"/>
                          </a:solidFill>
                        </a:rPr>
                        <a:t>Elevated ALT </a:t>
                      </a:r>
                    </a:p>
                    <a:p>
                      <a:r>
                        <a:rPr lang="en-US" sz="900" b="1" dirty="0" smtClean="0">
                          <a:solidFill>
                            <a:schemeClr val="tx1"/>
                          </a:solidFill>
                        </a:rPr>
                        <a:t>(no restrictions for specialists)</a:t>
                      </a:r>
                      <a:endParaRPr lang="en-US" sz="900" b="1" dirty="0">
                        <a:solidFill>
                          <a:schemeClr val="tx1"/>
                        </a:solidFill>
                      </a:endParaRPr>
                    </a:p>
                  </a:txBody>
                  <a:tcPr>
                    <a:solidFill>
                      <a:schemeClr val="bg1"/>
                    </a:solidFill>
                  </a:tcPr>
                </a:tc>
                <a:tc>
                  <a:txBody>
                    <a:bodyPr/>
                    <a:lstStyle/>
                    <a:p>
                      <a:r>
                        <a:rPr lang="en-US" sz="900" b="1" dirty="0" smtClean="0">
                          <a:solidFill>
                            <a:schemeClr val="tx1"/>
                          </a:solidFill>
                        </a:rPr>
                        <a:t>LAM resistance</a:t>
                      </a:r>
                      <a:endParaRPr lang="en-US" sz="9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dirty="0">
                        <a:solidFill>
                          <a:schemeClr val="tx1"/>
                        </a:solidFill>
                      </a:endParaRPr>
                    </a:p>
                  </a:txBody>
                  <a:tcPr>
                    <a:solidFill>
                      <a:schemeClr val="bg1"/>
                    </a:solidFill>
                  </a:tcPr>
                </a:tc>
                <a:tc>
                  <a:txBody>
                    <a:bodyPr/>
                    <a:lstStyle/>
                    <a:p>
                      <a:r>
                        <a:rPr lang="en-US" sz="900" b="1" dirty="0" smtClean="0">
                          <a:solidFill>
                            <a:schemeClr val="tx1"/>
                          </a:solidFill>
                        </a:rPr>
                        <a:t>Not listed</a:t>
                      </a:r>
                      <a:endParaRPr lang="en-US" sz="900" b="1" dirty="0">
                        <a:solidFill>
                          <a:schemeClr val="tx1"/>
                        </a:solidFill>
                      </a:endParaRPr>
                    </a:p>
                  </a:txBody>
                  <a:tcPr>
                    <a:solidFill>
                      <a:schemeClr val="bg1"/>
                    </a:solidFill>
                  </a:tcPr>
                </a:tc>
                <a:tc>
                  <a:txBody>
                    <a:bodyPr/>
                    <a:lstStyle/>
                    <a:p>
                      <a:r>
                        <a:rPr lang="en-US" sz="900" b="1" dirty="0" smtClean="0">
                          <a:solidFill>
                            <a:schemeClr val="tx1"/>
                          </a:solidFill>
                        </a:rPr>
                        <a:t>LAM</a:t>
                      </a:r>
                      <a:r>
                        <a:rPr lang="en-US" sz="900" b="1" baseline="0" dirty="0" smtClean="0">
                          <a:solidFill>
                            <a:schemeClr val="tx1"/>
                          </a:solidFill>
                        </a:rPr>
                        <a:t>  resistance only</a:t>
                      </a:r>
                      <a:endParaRPr lang="en-US" sz="900" b="1" dirty="0">
                        <a:solidFill>
                          <a:schemeClr val="tx1"/>
                        </a:solidFill>
                      </a:endParaRPr>
                    </a:p>
                  </a:txBody>
                  <a:tcPr>
                    <a:solidFill>
                      <a:schemeClr val="bg1"/>
                    </a:solidFill>
                  </a:tcPr>
                </a:tc>
              </a:tr>
              <a:tr h="233680">
                <a:tc>
                  <a:txBody>
                    <a:bodyPr/>
                    <a:lstStyle/>
                    <a:p>
                      <a:r>
                        <a:rPr lang="en-US" sz="900" b="1" dirty="0" smtClean="0">
                          <a:solidFill>
                            <a:schemeClr val="tx1"/>
                          </a:solidFill>
                        </a:rPr>
                        <a:t>NS</a:t>
                      </a:r>
                      <a:endParaRPr lang="en-US" sz="900" b="1" dirty="0">
                        <a:solidFill>
                          <a:schemeClr val="tx1"/>
                        </a:solidFill>
                      </a:endParaRPr>
                    </a:p>
                  </a:txBody>
                  <a:tcPr>
                    <a:solidFill>
                      <a:srgbClr val="FFCCCC"/>
                    </a:solidFill>
                  </a:tcPr>
                </a:tc>
                <a:tc>
                  <a:txBody>
                    <a:bodyPr/>
                    <a:lstStyle/>
                    <a:p>
                      <a:r>
                        <a:rPr lang="en-US" sz="900" b="1" dirty="0" smtClean="0">
                          <a:solidFill>
                            <a:schemeClr val="tx1"/>
                          </a:solidFill>
                        </a:rPr>
                        <a:t>Specialist application</a:t>
                      </a:r>
                      <a:endParaRPr lang="en-US" sz="900" b="1" dirty="0">
                        <a:solidFill>
                          <a:schemeClr val="tx1"/>
                        </a:solidFill>
                      </a:endParaRPr>
                    </a:p>
                  </a:txBody>
                  <a:tcPr>
                    <a:solidFill>
                      <a:srgbClr val="FFCCCC"/>
                    </a:solidFill>
                  </a:tcPr>
                </a:tc>
                <a:tc>
                  <a:txBody>
                    <a:bodyPr/>
                    <a:lstStyle/>
                    <a:p>
                      <a:r>
                        <a:rPr lang="en-US" sz="900" b="1" dirty="0" smtClean="0">
                          <a:solidFill>
                            <a:schemeClr val="tx1"/>
                          </a:solidFill>
                        </a:rPr>
                        <a:t>Usual clinical restrictions only</a:t>
                      </a:r>
                      <a:endParaRPr lang="en-US" sz="9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Not listed</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dirty="0" smtClean="0">
                        <a:solidFill>
                          <a:schemeClr val="tx1"/>
                        </a:solidFill>
                      </a:endParaRPr>
                    </a:p>
                    <a:p>
                      <a:endParaRPr lang="en-US" sz="900" dirty="0">
                        <a:solidFill>
                          <a:schemeClr val="tx1"/>
                        </a:solidFill>
                      </a:endParaRPr>
                    </a:p>
                  </a:txBody>
                  <a:tcPr>
                    <a:solidFill>
                      <a:srgbClr val="FFCCCC"/>
                    </a:solidFill>
                  </a:tcPr>
                </a:tc>
                <a:tc>
                  <a:txBody>
                    <a:bodyPr/>
                    <a:lstStyle/>
                    <a:p>
                      <a:r>
                        <a:rPr lang="en-US" sz="900" b="1" dirty="0" smtClean="0">
                          <a:solidFill>
                            <a:schemeClr val="tx1"/>
                          </a:solidFill>
                        </a:rPr>
                        <a:t>Specialist application</a:t>
                      </a:r>
                      <a:endParaRPr lang="en-US" sz="900" b="1" dirty="0">
                        <a:solidFill>
                          <a:schemeClr val="tx1"/>
                        </a:solidFill>
                      </a:endParaRPr>
                    </a:p>
                  </a:txBody>
                  <a:tcPr>
                    <a:solidFill>
                      <a:srgbClr val="FFCCCC"/>
                    </a:solidFill>
                  </a:tcPr>
                </a:tc>
                <a:tc>
                  <a:txBody>
                    <a:bodyPr/>
                    <a:lstStyle/>
                    <a:p>
                      <a:r>
                        <a:rPr lang="en-US" sz="900" b="1" dirty="0" smtClean="0">
                          <a:solidFill>
                            <a:schemeClr val="tx1"/>
                          </a:solidFill>
                        </a:rPr>
                        <a:t>24 wks renewable</a:t>
                      </a:r>
                      <a:r>
                        <a:rPr lang="en-US" sz="900" b="1" baseline="0" dirty="0" smtClean="0">
                          <a:solidFill>
                            <a:schemeClr val="tx1"/>
                          </a:solidFill>
                        </a:rPr>
                        <a:t> x 1</a:t>
                      </a:r>
                      <a:endParaRPr lang="en-US" sz="900" b="1" dirty="0">
                        <a:solidFill>
                          <a:schemeClr val="tx1"/>
                        </a:solidFill>
                      </a:endParaRPr>
                    </a:p>
                  </a:txBody>
                  <a:tcPr>
                    <a:solidFill>
                      <a:srgbClr val="FFCCCC"/>
                    </a:solidFill>
                  </a:tcPr>
                </a:tc>
              </a:tr>
              <a:tr h="203200">
                <a:tc>
                  <a:txBody>
                    <a:bodyPr/>
                    <a:lstStyle/>
                    <a:p>
                      <a:r>
                        <a:rPr lang="en-US" sz="900" b="1" dirty="0" smtClean="0">
                          <a:solidFill>
                            <a:schemeClr val="tx1"/>
                          </a:solidFill>
                        </a:rPr>
                        <a:t>PEI**</a:t>
                      </a:r>
                      <a:endParaRPr lang="en-US" sz="900" b="1" dirty="0">
                        <a:solidFill>
                          <a:schemeClr val="tx1"/>
                        </a:solidFill>
                      </a:endParaRPr>
                    </a:p>
                  </a:txBody>
                  <a:tcPr>
                    <a:solidFill>
                      <a:schemeClr val="bg1"/>
                    </a:solidFill>
                  </a:tcPr>
                </a:tc>
                <a:tc>
                  <a:txBody>
                    <a:bodyPr/>
                    <a:lstStyle/>
                    <a:p>
                      <a:r>
                        <a:rPr lang="en-US" sz="900" b="1" dirty="0" smtClean="0">
                          <a:solidFill>
                            <a:schemeClr val="tx1"/>
                          </a:solidFill>
                        </a:rPr>
                        <a:t>No info available</a:t>
                      </a:r>
                      <a:endParaRPr lang="en-US" sz="900" b="1" dirty="0">
                        <a:solidFill>
                          <a:schemeClr val="tx1"/>
                        </a:solidFill>
                      </a:endParaRPr>
                    </a:p>
                  </a:txBody>
                  <a:tcPr>
                    <a:solidFill>
                      <a:schemeClr val="bg1"/>
                    </a:solidFill>
                  </a:tcPr>
                </a:tc>
                <a:tc>
                  <a:txBody>
                    <a:bodyPr/>
                    <a:lstStyle/>
                    <a:p>
                      <a:endParaRPr lang="en-US" sz="900" dirty="0">
                        <a:solidFill>
                          <a:schemeClr val="tx1"/>
                        </a:solidFill>
                      </a:endParaRPr>
                    </a:p>
                  </a:txBody>
                  <a:tcPr>
                    <a:solidFill>
                      <a:schemeClr val="bg1"/>
                    </a:solidFill>
                  </a:tcPr>
                </a:tc>
                <a:tc>
                  <a:txBody>
                    <a:bodyPr/>
                    <a:lstStyle/>
                    <a:p>
                      <a:endParaRPr lang="en-US" sz="900" dirty="0">
                        <a:solidFill>
                          <a:schemeClr val="tx1"/>
                        </a:solidFill>
                      </a:endParaRPr>
                    </a:p>
                  </a:txBody>
                  <a:tcPr>
                    <a:solidFill>
                      <a:schemeClr val="bg1"/>
                    </a:solidFill>
                  </a:tcPr>
                </a:tc>
                <a:tc>
                  <a:txBody>
                    <a:bodyPr/>
                    <a:lstStyle/>
                    <a:p>
                      <a:endParaRPr lang="en-US" sz="900" dirty="0">
                        <a:solidFill>
                          <a:schemeClr val="tx1"/>
                        </a:solidFill>
                      </a:endParaRPr>
                    </a:p>
                  </a:txBody>
                  <a:tcPr>
                    <a:solidFill>
                      <a:schemeClr val="bg1"/>
                    </a:solidFill>
                  </a:tcPr>
                </a:tc>
                <a:tc>
                  <a:txBody>
                    <a:bodyPr/>
                    <a:lstStyle/>
                    <a:p>
                      <a:endParaRPr lang="en-US" sz="900" dirty="0">
                        <a:solidFill>
                          <a:schemeClr val="tx1"/>
                        </a:solidFill>
                      </a:endParaRPr>
                    </a:p>
                  </a:txBody>
                  <a:tcPr>
                    <a:solidFill>
                      <a:schemeClr val="bg1"/>
                    </a:solidFill>
                  </a:tcPr>
                </a:tc>
                <a:tc>
                  <a:txBody>
                    <a:bodyPr/>
                    <a:lstStyle/>
                    <a:p>
                      <a:endParaRPr lang="en-US" sz="900" dirty="0">
                        <a:solidFill>
                          <a:schemeClr val="tx1"/>
                        </a:solidFill>
                      </a:endParaRPr>
                    </a:p>
                  </a:txBody>
                  <a:tcPr>
                    <a:solidFill>
                      <a:schemeClr val="bg1"/>
                    </a:solidFill>
                  </a:tcPr>
                </a:tc>
                <a:tc>
                  <a:txBody>
                    <a:bodyPr/>
                    <a:lstStyle/>
                    <a:p>
                      <a:endParaRPr lang="en-US" sz="900" dirty="0">
                        <a:solidFill>
                          <a:schemeClr val="tx1"/>
                        </a:solidFill>
                      </a:endParaRPr>
                    </a:p>
                  </a:txBody>
                  <a:tcPr>
                    <a:solidFill>
                      <a:schemeClr val="bg1"/>
                    </a:solidFill>
                  </a:tcPr>
                </a:tc>
              </a:tr>
              <a:tr h="264160">
                <a:tc>
                  <a:txBody>
                    <a:bodyPr/>
                    <a:lstStyle/>
                    <a:p>
                      <a:r>
                        <a:rPr lang="en-US" sz="900" b="1" dirty="0" smtClean="0">
                          <a:solidFill>
                            <a:schemeClr val="tx1"/>
                          </a:solidFill>
                        </a:rPr>
                        <a:t>NL</a:t>
                      </a:r>
                      <a:endParaRPr lang="en-US" sz="900" b="1" dirty="0">
                        <a:solidFill>
                          <a:schemeClr val="tx1"/>
                        </a:solidFill>
                      </a:endParaRPr>
                    </a:p>
                  </a:txBody>
                  <a:tcPr>
                    <a:solidFill>
                      <a:srgbClr val="FFCCCC"/>
                    </a:solidFill>
                  </a:tcPr>
                </a:tc>
                <a:tc>
                  <a:txBody>
                    <a:bodyPr/>
                    <a:lstStyle/>
                    <a:p>
                      <a:r>
                        <a:rPr lang="en-US" sz="900" b="1" dirty="0" smtClean="0">
                          <a:solidFill>
                            <a:schemeClr val="tx1"/>
                          </a:solidFill>
                        </a:rPr>
                        <a:t>No info. available</a:t>
                      </a:r>
                      <a:endParaRPr lang="en-US" sz="9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As per </a:t>
                      </a:r>
                      <a:r>
                        <a:rPr lang="en-US" sz="900" b="1" kern="1200" dirty="0" err="1" smtClean="0">
                          <a:solidFill>
                            <a:schemeClr val="tx1"/>
                          </a:solidFill>
                          <a:latin typeface="+mn-lt"/>
                          <a:ea typeface="+mn-ea"/>
                          <a:cs typeface="+mn-cs"/>
                        </a:rPr>
                        <a:t>CDEC</a:t>
                      </a:r>
                      <a:endParaRPr lang="en-US" sz="900" dirty="0">
                        <a:solidFill>
                          <a:schemeClr val="tx1"/>
                        </a:solidFill>
                      </a:endParaRPr>
                    </a:p>
                  </a:txBody>
                  <a:tcPr>
                    <a:solidFill>
                      <a:srgbClr val="FFCCCC"/>
                    </a:solidFill>
                  </a:tcPr>
                </a:tc>
                <a:tc>
                  <a:txBody>
                    <a:bodyPr/>
                    <a:lstStyle/>
                    <a:p>
                      <a:r>
                        <a:rPr lang="en-US" sz="900" b="1" dirty="0" smtClean="0">
                          <a:solidFill>
                            <a:schemeClr val="tx1"/>
                          </a:solidFill>
                        </a:rPr>
                        <a:t>As per </a:t>
                      </a:r>
                      <a:r>
                        <a:rPr lang="en-US" sz="900" b="1" dirty="0" err="1" smtClean="0">
                          <a:solidFill>
                            <a:schemeClr val="tx1"/>
                          </a:solidFill>
                        </a:rPr>
                        <a:t>CDEC</a:t>
                      </a:r>
                      <a:endParaRPr lang="en-US" sz="900" b="1" dirty="0">
                        <a:solidFill>
                          <a:schemeClr val="tx1"/>
                        </a:solidFill>
                      </a:endParaRPr>
                    </a:p>
                  </a:txBody>
                  <a:tcPr>
                    <a:solidFill>
                      <a:srgbClr val="FFCCCC"/>
                    </a:solidFill>
                  </a:tcPr>
                </a:tc>
                <a:tc>
                  <a:txBody>
                    <a:bodyPr/>
                    <a:lstStyle/>
                    <a:p>
                      <a:r>
                        <a:rPr lang="en-US" sz="900" b="1" dirty="0" smtClean="0">
                          <a:solidFill>
                            <a:schemeClr val="tx1"/>
                          </a:solidFill>
                        </a:rPr>
                        <a:t>No</a:t>
                      </a:r>
                      <a:r>
                        <a:rPr lang="en-US" sz="900" b="1" baseline="0" dirty="0" smtClean="0">
                          <a:solidFill>
                            <a:schemeClr val="tx1"/>
                          </a:solidFill>
                        </a:rPr>
                        <a:t> info. available</a:t>
                      </a:r>
                      <a:endParaRPr lang="en-US" sz="900" b="1" dirty="0">
                        <a:solidFill>
                          <a:schemeClr val="tx1"/>
                        </a:solidFill>
                      </a:endParaRPr>
                    </a:p>
                  </a:txBody>
                  <a:tcPr>
                    <a:solidFill>
                      <a:srgbClr val="FFCCCC"/>
                    </a:solidFill>
                  </a:tcPr>
                </a:tc>
                <a:tc>
                  <a:txBody>
                    <a:bodyPr/>
                    <a:lstStyle/>
                    <a:p>
                      <a:endParaRPr lang="en-US" sz="900" dirty="0">
                        <a:solidFill>
                          <a:schemeClr val="tx1"/>
                        </a:solidFill>
                      </a:endParaRPr>
                    </a:p>
                  </a:txBody>
                  <a:tcPr>
                    <a:solidFill>
                      <a:srgbClr val="FFCCCC"/>
                    </a:solidFill>
                  </a:tcPr>
                </a:tc>
              </a:tr>
            </a:tbl>
          </a:graphicData>
        </a:graphic>
      </p:graphicFrame>
      <p:sp>
        <p:nvSpPr>
          <p:cNvPr id="6" name="TextBox 5"/>
          <p:cNvSpPr txBox="1"/>
          <p:nvPr/>
        </p:nvSpPr>
        <p:spPr>
          <a:xfrm>
            <a:off x="6445857" y="1524000"/>
            <a:ext cx="2571538" cy="400110"/>
          </a:xfrm>
          <a:prstGeom prst="rect">
            <a:avLst/>
          </a:prstGeom>
          <a:noFill/>
        </p:spPr>
        <p:txBody>
          <a:bodyPr wrap="none" rtlCol="0">
            <a:spAutoFit/>
          </a:bodyPr>
          <a:lstStyle/>
          <a:p>
            <a:pPr algn="ctr"/>
            <a:r>
              <a:rPr lang="en-US" sz="1000" b="1" dirty="0" smtClean="0"/>
              <a:t>No recommendation: </a:t>
            </a:r>
          </a:p>
          <a:p>
            <a:pPr algn="ctr"/>
            <a:r>
              <a:rPr lang="en-US" sz="1000" b="1" dirty="0" smtClean="0"/>
              <a:t>(</a:t>
            </a:r>
            <a:r>
              <a:rPr lang="en-US" sz="900" b="1" dirty="0" smtClean="0"/>
              <a:t>licensed</a:t>
            </a:r>
            <a:r>
              <a:rPr lang="en-US" sz="1000" b="1" dirty="0" smtClean="0"/>
              <a:t> before </a:t>
            </a:r>
            <a:r>
              <a:rPr lang="en-US" sz="1000" b="1" dirty="0" err="1" smtClean="0"/>
              <a:t>CDEC</a:t>
            </a:r>
            <a:r>
              <a:rPr lang="en-US" sz="1000" b="1" dirty="0" smtClean="0"/>
              <a:t> was established)</a:t>
            </a:r>
            <a:endParaRPr lang="en-US" sz="1000" b="1" dirty="0"/>
          </a:p>
        </p:txBody>
      </p:sp>
      <p:sp>
        <p:nvSpPr>
          <p:cNvPr id="8" name="TextBox 7"/>
          <p:cNvSpPr txBox="1"/>
          <p:nvPr/>
        </p:nvSpPr>
        <p:spPr>
          <a:xfrm>
            <a:off x="2133600" y="3959185"/>
            <a:ext cx="1851789" cy="230832"/>
          </a:xfrm>
          <a:prstGeom prst="rect">
            <a:avLst/>
          </a:prstGeom>
          <a:noFill/>
        </p:spPr>
        <p:txBody>
          <a:bodyPr wrap="none" rtlCol="0">
            <a:spAutoFit/>
          </a:bodyPr>
          <a:lstStyle/>
          <a:p>
            <a:r>
              <a:rPr lang="en-US" sz="900" b="1" dirty="0" smtClean="0"/>
              <a:t>Usual clinical restrictions only</a:t>
            </a:r>
            <a:endParaRPr lang="en-US" sz="900" b="1" dirty="0"/>
          </a:p>
        </p:txBody>
      </p:sp>
      <p:cxnSp>
        <p:nvCxnSpPr>
          <p:cNvPr id="24" name="Straight Arrow Connector 23"/>
          <p:cNvCxnSpPr/>
          <p:nvPr/>
        </p:nvCxnSpPr>
        <p:spPr>
          <a:xfrm>
            <a:off x="1908703" y="5257800"/>
            <a:ext cx="6912360" cy="9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730600" y="2397162"/>
            <a:ext cx="8132381" cy="230832"/>
            <a:chOff x="762000" y="2541647"/>
            <a:chExt cx="8132381" cy="230832"/>
          </a:xfrm>
        </p:grpSpPr>
        <p:sp>
          <p:nvSpPr>
            <p:cNvPr id="5" name="TextBox 4"/>
            <p:cNvSpPr txBox="1"/>
            <p:nvPr/>
          </p:nvSpPr>
          <p:spPr>
            <a:xfrm>
              <a:off x="762000" y="2541647"/>
              <a:ext cx="5852884" cy="230832"/>
            </a:xfrm>
            <a:prstGeom prst="rect">
              <a:avLst/>
            </a:prstGeom>
            <a:noFill/>
          </p:spPr>
          <p:txBody>
            <a:bodyPr wrap="none" rtlCol="0">
              <a:spAutoFit/>
            </a:bodyPr>
            <a:lstStyle/>
            <a:p>
              <a:r>
                <a:rPr lang="en-US" sz="900" b="1" dirty="0" smtClean="0"/>
                <a:t>Restricted to internal medicine specialists  and designated prescribers (except standard </a:t>
              </a:r>
              <a:r>
                <a:rPr lang="en-US" sz="900" b="1" dirty="0" err="1" smtClean="0"/>
                <a:t>IFN</a:t>
              </a:r>
              <a:r>
                <a:rPr lang="en-US" sz="900" b="1" dirty="0" smtClean="0"/>
                <a:t>, not listed)</a:t>
              </a:r>
              <a:endParaRPr lang="en-US" sz="900" b="1" dirty="0"/>
            </a:p>
          </p:txBody>
        </p:sp>
        <p:cxnSp>
          <p:nvCxnSpPr>
            <p:cNvPr id="28" name="Straight Arrow Connector 27"/>
            <p:cNvCxnSpPr>
              <a:stCxn id="5" idx="3"/>
            </p:cNvCxnSpPr>
            <p:nvPr/>
          </p:nvCxnSpPr>
          <p:spPr>
            <a:xfrm>
              <a:off x="6614884" y="2657063"/>
              <a:ext cx="2279497" cy="99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373415" y="3974574"/>
            <a:ext cx="1851789" cy="230832"/>
          </a:xfrm>
          <a:prstGeom prst="rect">
            <a:avLst/>
          </a:prstGeom>
          <a:noFill/>
        </p:spPr>
        <p:txBody>
          <a:bodyPr wrap="none" rtlCol="0" anchor="ctr">
            <a:spAutoFit/>
          </a:bodyPr>
          <a:lstStyle/>
          <a:p>
            <a:r>
              <a:rPr lang="en-US" sz="900" b="1" dirty="0" smtClean="0"/>
              <a:t>Usual clinical restrictions only</a:t>
            </a:r>
            <a:endParaRPr lang="en-US" sz="900" b="1" dirty="0"/>
          </a:p>
        </p:txBody>
      </p:sp>
      <p:cxnSp>
        <p:nvCxnSpPr>
          <p:cNvPr id="32" name="Straight Arrow Connector 31"/>
          <p:cNvCxnSpPr>
            <a:stCxn id="7" idx="3"/>
          </p:cNvCxnSpPr>
          <p:nvPr/>
        </p:nvCxnSpPr>
        <p:spPr>
          <a:xfrm>
            <a:off x="7225204" y="4089990"/>
            <a:ext cx="167706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630864" y="5562600"/>
            <a:ext cx="1212577" cy="680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07335" y="5763882"/>
            <a:ext cx="2715808" cy="246221"/>
          </a:xfrm>
          <a:prstGeom prst="rect">
            <a:avLst/>
          </a:prstGeom>
          <a:noFill/>
        </p:spPr>
        <p:txBody>
          <a:bodyPr wrap="none" rtlCol="0">
            <a:spAutoFit/>
          </a:bodyPr>
          <a:lstStyle/>
          <a:p>
            <a:r>
              <a:rPr lang="en-US" sz="1000" dirty="0" smtClean="0"/>
              <a:t>CDEC =  Canadian Drug Expert Committee</a:t>
            </a:r>
            <a:endParaRPr lang="en-US" sz="1000" dirty="0"/>
          </a:p>
        </p:txBody>
      </p:sp>
      <p:sp>
        <p:nvSpPr>
          <p:cNvPr id="41" name="TextBox 40"/>
          <p:cNvSpPr txBox="1"/>
          <p:nvPr/>
        </p:nvSpPr>
        <p:spPr>
          <a:xfrm>
            <a:off x="152400" y="6013647"/>
            <a:ext cx="8991600" cy="400110"/>
          </a:xfrm>
          <a:prstGeom prst="rect">
            <a:avLst/>
          </a:prstGeom>
          <a:noFill/>
        </p:spPr>
        <p:txBody>
          <a:bodyPr wrap="square" rtlCol="0">
            <a:spAutoFit/>
          </a:bodyPr>
          <a:lstStyle/>
          <a:p>
            <a:r>
              <a:rPr lang="en-US" sz="1000" dirty="0" smtClean="0"/>
              <a:t>*Ontario and other provinces allow entecavir to be used for LAM resistance despite all practice guidelines suggesting that entecavir is not appropriate for LAM resistance</a:t>
            </a:r>
          </a:p>
          <a:p>
            <a:r>
              <a:rPr lang="en-US" sz="1000" dirty="0" smtClean="0"/>
              <a:t>**Only 96 cases of hepatitis B reported in PEI. Treatment status not known</a:t>
            </a:r>
            <a:endParaRPr lang="en-US" sz="1000" dirty="0"/>
          </a:p>
        </p:txBody>
      </p:sp>
      <p:sp>
        <p:nvSpPr>
          <p:cNvPr id="42" name="TextBox 41"/>
          <p:cNvSpPr txBox="1"/>
          <p:nvPr/>
        </p:nvSpPr>
        <p:spPr>
          <a:xfrm>
            <a:off x="4170359" y="5763881"/>
            <a:ext cx="4257897" cy="246221"/>
          </a:xfrm>
          <a:prstGeom prst="rect">
            <a:avLst/>
          </a:prstGeom>
          <a:noFill/>
        </p:spPr>
        <p:txBody>
          <a:bodyPr wrap="none" rtlCol="0">
            <a:spAutoFit/>
          </a:bodyPr>
          <a:lstStyle/>
          <a:p>
            <a:r>
              <a:rPr lang="en-US" sz="1000" dirty="0" smtClean="0"/>
              <a:t>Sources =  </a:t>
            </a:r>
            <a:r>
              <a:rPr lang="en-US" sz="1000" dirty="0" err="1" smtClean="0"/>
              <a:t>CADTH</a:t>
            </a:r>
            <a:r>
              <a:rPr lang="en-US" sz="1000" dirty="0" smtClean="0"/>
              <a:t>, provincial formularies, Kelly </a:t>
            </a:r>
            <a:r>
              <a:rPr lang="en-US" sz="1000" dirty="0" err="1" smtClean="0"/>
              <a:t>Kaita</a:t>
            </a:r>
            <a:r>
              <a:rPr lang="en-US" sz="1000" dirty="0" smtClean="0"/>
              <a:t> (personal communication)</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r>
              <a:rPr lang="en-US" dirty="0" smtClean="0"/>
              <a:t>Hepatitis B vaccination policies </a:t>
            </a:r>
            <a:br>
              <a:rPr lang="en-US" dirty="0" smtClean="0"/>
            </a:br>
            <a:r>
              <a:rPr lang="en-US" dirty="0" smtClean="0"/>
              <a:t>by province</a:t>
            </a:r>
            <a:endParaRPr lang="en-US" dirty="0"/>
          </a:p>
        </p:txBody>
      </p:sp>
      <p:sp>
        <p:nvSpPr>
          <p:cNvPr id="4" name="TextBox 3"/>
          <p:cNvSpPr txBox="1"/>
          <p:nvPr/>
        </p:nvSpPr>
        <p:spPr>
          <a:xfrm>
            <a:off x="388088" y="6369109"/>
            <a:ext cx="3946914" cy="246221"/>
          </a:xfrm>
          <a:prstGeom prst="rect">
            <a:avLst/>
          </a:prstGeom>
          <a:noFill/>
        </p:spPr>
        <p:txBody>
          <a:bodyPr wrap="none" rtlCol="0">
            <a:spAutoFit/>
          </a:bodyPr>
          <a:lstStyle/>
          <a:p>
            <a:r>
              <a:rPr lang="en-US" sz="1000" dirty="0" smtClean="0"/>
              <a:t>Sources =  Provincial ministries of health  (for details see full publication)</a:t>
            </a:r>
            <a:endParaRPr lang="en-US" sz="1000" dirty="0"/>
          </a:p>
        </p:txBody>
      </p:sp>
      <p:sp>
        <p:nvSpPr>
          <p:cNvPr id="6" name="TextBox 5"/>
          <p:cNvSpPr txBox="1"/>
          <p:nvPr/>
        </p:nvSpPr>
        <p:spPr>
          <a:xfrm>
            <a:off x="381000" y="5798403"/>
            <a:ext cx="5525872" cy="553998"/>
          </a:xfrm>
          <a:prstGeom prst="rect">
            <a:avLst/>
          </a:prstGeom>
          <a:noFill/>
        </p:spPr>
        <p:txBody>
          <a:bodyPr wrap="none" rtlCol="0">
            <a:spAutoFit/>
          </a:bodyPr>
          <a:lstStyle/>
          <a:p>
            <a:r>
              <a:rPr lang="en-US" sz="1000" dirty="0" smtClean="0"/>
              <a:t>The recommended vaccination schedule is neonatal vaccination at birth, 4 weeks and 6 months of age.</a:t>
            </a:r>
          </a:p>
          <a:p>
            <a:r>
              <a:rPr lang="en-US" sz="1000" dirty="0" smtClean="0"/>
              <a:t>Only BC adheres fully to the recommended schedule.</a:t>
            </a:r>
          </a:p>
          <a:p>
            <a:r>
              <a:rPr lang="en-US" sz="1000" dirty="0" smtClean="0"/>
              <a:t>The definition of high-risk groups is not uniform across provinces.</a:t>
            </a:r>
            <a:endParaRPr lang="en-US" sz="1000" dirty="0"/>
          </a:p>
        </p:txBody>
      </p:sp>
      <p:graphicFrame>
        <p:nvGraphicFramePr>
          <p:cNvPr id="7" name="Table 6"/>
          <p:cNvGraphicFramePr>
            <a:graphicFrameLocks noGrp="1"/>
          </p:cNvGraphicFramePr>
          <p:nvPr>
            <p:extLst>
              <p:ext uri="{D42A27DB-BD31-4B8C-83A1-F6EECF244321}">
                <p14:modId xmlns:p14="http://schemas.microsoft.com/office/powerpoint/2010/main" val="944664749"/>
              </p:ext>
            </p:extLst>
          </p:nvPr>
        </p:nvGraphicFramePr>
        <p:xfrm>
          <a:off x="457201" y="1741238"/>
          <a:ext cx="8381999" cy="3870960"/>
        </p:xfrm>
        <a:graphic>
          <a:graphicData uri="http://schemas.openxmlformats.org/drawingml/2006/table">
            <a:tbl>
              <a:tblPr firstRow="1" bandRow="1">
                <a:tableStyleId>{5C22544A-7EE6-4342-B048-85BDC9FD1C3A}</a:tableStyleId>
              </a:tblPr>
              <a:tblGrid>
                <a:gridCol w="1600199"/>
                <a:gridCol w="3048000"/>
                <a:gridCol w="3733800"/>
              </a:tblGrid>
              <a:tr h="701040">
                <a:tc>
                  <a:txBody>
                    <a:bodyPr/>
                    <a:lstStyle/>
                    <a:p>
                      <a:pPr algn="ctr"/>
                      <a:r>
                        <a:rPr lang="en-US" sz="1600" b="1" kern="1200" dirty="0" smtClean="0">
                          <a:solidFill>
                            <a:schemeClr val="bg1"/>
                          </a:solidFill>
                          <a:latin typeface="+mn-lt"/>
                          <a:ea typeface="+mn-ea"/>
                          <a:cs typeface="+mn-cs"/>
                        </a:rPr>
                        <a:t>Province</a:t>
                      </a:r>
                    </a:p>
                  </a:txBody>
                  <a:tcPr>
                    <a:solidFill>
                      <a:srgbClr val="C00000"/>
                    </a:solidFill>
                  </a:tcPr>
                </a:tc>
                <a:tc>
                  <a:txBody>
                    <a:bodyPr/>
                    <a:lstStyle/>
                    <a:p>
                      <a:pPr algn="ctr"/>
                      <a:r>
                        <a:rPr lang="en-US" sz="1600" b="1" kern="1200" dirty="0" smtClean="0">
                          <a:solidFill>
                            <a:schemeClr val="lt1"/>
                          </a:solidFill>
                          <a:latin typeface="+mn-lt"/>
                          <a:ea typeface="+mn-ea"/>
                          <a:cs typeface="+mn-cs"/>
                        </a:rPr>
                        <a:t>Universal immunization schedule</a:t>
                      </a:r>
                    </a:p>
                  </a:txBody>
                  <a:tcPr>
                    <a:solidFill>
                      <a:schemeClr val="tx1"/>
                    </a:solidFill>
                  </a:tcPr>
                </a:tc>
                <a:tc>
                  <a:txBody>
                    <a:bodyPr/>
                    <a:lstStyle/>
                    <a:p>
                      <a:pPr algn="ctr"/>
                      <a:r>
                        <a:rPr lang="en-US" sz="1600" b="1" kern="1200" dirty="0" smtClean="0">
                          <a:solidFill>
                            <a:schemeClr val="lt1"/>
                          </a:solidFill>
                          <a:latin typeface="+mn-lt"/>
                          <a:ea typeface="+mn-ea"/>
                          <a:cs typeface="+mn-cs"/>
                        </a:rPr>
                        <a:t>Other groups covered by provincial health</a:t>
                      </a:r>
                      <a:r>
                        <a:rPr lang="en-US" sz="1600" b="1" kern="1200" baseline="0" dirty="0" smtClean="0">
                          <a:solidFill>
                            <a:schemeClr val="lt1"/>
                          </a:solidFill>
                          <a:latin typeface="+mn-lt"/>
                          <a:ea typeface="+mn-ea"/>
                          <a:cs typeface="+mn-cs"/>
                        </a:rPr>
                        <a:t> ministries</a:t>
                      </a:r>
                      <a:endParaRPr lang="en-US" sz="1600" b="1" kern="1200" dirty="0" smtClean="0">
                        <a:solidFill>
                          <a:schemeClr val="lt1"/>
                        </a:solidFill>
                        <a:latin typeface="+mn-lt"/>
                        <a:ea typeface="+mn-ea"/>
                        <a:cs typeface="+mn-cs"/>
                      </a:endParaRPr>
                    </a:p>
                  </a:txBody>
                  <a:tcPr>
                    <a:solidFill>
                      <a:schemeClr val="tx1"/>
                    </a:solidFill>
                  </a:tcPr>
                </a:tc>
              </a:tr>
              <a:tr h="314960">
                <a:tc>
                  <a:txBody>
                    <a:bodyPr/>
                    <a:lstStyle/>
                    <a:p>
                      <a:pPr algn="ctr"/>
                      <a:r>
                        <a:rPr lang="en-US" sz="1200" b="1" kern="1200" dirty="0" smtClean="0">
                          <a:solidFill>
                            <a:schemeClr val="tx1"/>
                          </a:solidFill>
                          <a:latin typeface="+mn-lt"/>
                          <a:ea typeface="+mn-ea"/>
                          <a:cs typeface="+mn-cs"/>
                        </a:rPr>
                        <a:t>British Columbia</a:t>
                      </a:r>
                    </a:p>
                  </a:txBody>
                  <a:tcPr>
                    <a:solidFill>
                      <a:schemeClr val="bg1"/>
                    </a:solidFill>
                  </a:tcPr>
                </a:tc>
                <a:tc>
                  <a:txBody>
                    <a:bodyPr/>
                    <a:lstStyle/>
                    <a:p>
                      <a:pPr algn="ctr"/>
                      <a:r>
                        <a:rPr lang="en-US" sz="1200" b="1" kern="1200" dirty="0" smtClean="0">
                          <a:solidFill>
                            <a:schemeClr val="tx1"/>
                          </a:solidFill>
                          <a:latin typeface="+mn-lt"/>
                          <a:ea typeface="+mn-ea"/>
                          <a:cs typeface="+mn-cs"/>
                        </a:rPr>
                        <a:t>Neonatal: age 2, 4, 6 months</a:t>
                      </a:r>
                    </a:p>
                  </a:txBody>
                  <a:tcPr>
                    <a:solidFill>
                      <a:schemeClr val="bg1"/>
                    </a:solidFill>
                  </a:tcPr>
                </a:tc>
                <a:tc>
                  <a:txBody>
                    <a:bodyPr/>
                    <a:lstStyle/>
                    <a:p>
                      <a:pPr algn="ctr"/>
                      <a:r>
                        <a:rPr lang="en-US" sz="1200" b="1" kern="1200" dirty="0" smtClean="0">
                          <a:solidFill>
                            <a:schemeClr val="tx1"/>
                          </a:solidFill>
                          <a:latin typeface="+mn-lt"/>
                          <a:ea typeface="+mn-ea"/>
                          <a:cs typeface="+mn-cs"/>
                        </a:rPr>
                        <a:t>High risk</a:t>
                      </a:r>
                    </a:p>
                  </a:txBody>
                  <a:tcPr>
                    <a:solidFill>
                      <a:schemeClr val="bg1"/>
                    </a:solidFill>
                  </a:tcPr>
                </a:tc>
              </a:tr>
              <a:tr h="314960">
                <a:tc>
                  <a:txBody>
                    <a:bodyPr/>
                    <a:lstStyle/>
                    <a:p>
                      <a:pPr algn="ctr"/>
                      <a:r>
                        <a:rPr lang="en-US" sz="1200" b="1" kern="1200" dirty="0" smtClean="0">
                          <a:solidFill>
                            <a:schemeClr val="tx1"/>
                          </a:solidFill>
                          <a:latin typeface="+mn-lt"/>
                          <a:ea typeface="+mn-ea"/>
                          <a:cs typeface="+mn-cs"/>
                        </a:rPr>
                        <a:t>Alberta</a:t>
                      </a:r>
                    </a:p>
                  </a:txBody>
                  <a:tcPr>
                    <a:solidFill>
                      <a:srgbClr val="FFCCCC"/>
                    </a:solidFill>
                  </a:tcPr>
                </a:tc>
                <a:tc>
                  <a:txBody>
                    <a:bodyPr/>
                    <a:lstStyle/>
                    <a:p>
                      <a:pPr algn="ctr"/>
                      <a:r>
                        <a:rPr lang="en-US" sz="1200" b="1" kern="1200" dirty="0" smtClean="0">
                          <a:solidFill>
                            <a:schemeClr val="tx1"/>
                          </a:solidFill>
                          <a:latin typeface="+mn-lt"/>
                          <a:ea typeface="+mn-ea"/>
                          <a:cs typeface="+mn-cs"/>
                        </a:rPr>
                        <a:t>Grade 5</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High risk</a:t>
                      </a:r>
                    </a:p>
                  </a:txBody>
                  <a:tcPr>
                    <a:solidFill>
                      <a:srgbClr val="FFCCCC"/>
                    </a:solidFill>
                  </a:tcPr>
                </a:tc>
              </a:tr>
              <a:tr h="314960">
                <a:tc>
                  <a:txBody>
                    <a:bodyPr/>
                    <a:lstStyle/>
                    <a:p>
                      <a:pPr algn="ctr"/>
                      <a:r>
                        <a:rPr lang="en-US" sz="1200" b="1" kern="1200" dirty="0" smtClean="0">
                          <a:solidFill>
                            <a:schemeClr val="tx1"/>
                          </a:solidFill>
                          <a:latin typeface="+mn-lt"/>
                          <a:ea typeface="+mn-ea"/>
                          <a:cs typeface="+mn-cs"/>
                        </a:rPr>
                        <a:t>Saskatchewan</a:t>
                      </a:r>
                    </a:p>
                  </a:txBody>
                  <a:tcPr>
                    <a:solidFill>
                      <a:schemeClr val="bg1"/>
                    </a:solidFill>
                  </a:tcPr>
                </a:tc>
                <a:tc>
                  <a:txBody>
                    <a:bodyPr/>
                    <a:lstStyle/>
                    <a:p>
                      <a:pPr algn="ctr"/>
                      <a:r>
                        <a:rPr lang="en-US" sz="1200" b="1" kern="1200" dirty="0" smtClean="0">
                          <a:solidFill>
                            <a:schemeClr val="tx1"/>
                          </a:solidFill>
                          <a:latin typeface="+mn-lt"/>
                          <a:ea typeface="+mn-ea"/>
                          <a:cs typeface="+mn-cs"/>
                        </a:rPr>
                        <a:t>Grade 6</a:t>
                      </a:r>
                    </a:p>
                  </a:txBody>
                  <a:tcPr>
                    <a:solidFill>
                      <a:schemeClr val="bg1"/>
                    </a:solidFill>
                  </a:tcPr>
                </a:tc>
                <a:tc>
                  <a:txBody>
                    <a:bodyPr/>
                    <a:lstStyle/>
                    <a:p>
                      <a:pPr algn="ctr"/>
                      <a:r>
                        <a:rPr lang="en-US" sz="1200" b="1" kern="1200" dirty="0" smtClean="0">
                          <a:solidFill>
                            <a:schemeClr val="tx1"/>
                          </a:solidFill>
                          <a:latin typeface="+mn-lt"/>
                          <a:ea typeface="+mn-ea"/>
                          <a:cs typeface="+mn-cs"/>
                        </a:rPr>
                        <a:t>High risk</a:t>
                      </a:r>
                    </a:p>
                  </a:txBody>
                  <a:tcPr>
                    <a:solidFill>
                      <a:schemeClr val="bg1"/>
                    </a:solidFill>
                  </a:tcPr>
                </a:tc>
              </a:tr>
              <a:tr h="314960">
                <a:tc>
                  <a:txBody>
                    <a:bodyPr/>
                    <a:lstStyle/>
                    <a:p>
                      <a:pPr algn="ctr"/>
                      <a:r>
                        <a:rPr lang="en-US" sz="1200" b="1" kern="1200" dirty="0" smtClean="0">
                          <a:solidFill>
                            <a:schemeClr val="tx1"/>
                          </a:solidFill>
                          <a:latin typeface="+mn-lt"/>
                          <a:ea typeface="+mn-ea"/>
                          <a:cs typeface="+mn-cs"/>
                        </a:rPr>
                        <a:t>Manitoba</a:t>
                      </a:r>
                    </a:p>
                  </a:txBody>
                  <a:tcPr>
                    <a:solidFill>
                      <a:srgbClr val="FFCCCC"/>
                    </a:solidFill>
                  </a:tcPr>
                </a:tc>
                <a:tc>
                  <a:txBody>
                    <a:bodyPr/>
                    <a:lstStyle/>
                    <a:p>
                      <a:pPr algn="ctr"/>
                      <a:r>
                        <a:rPr lang="en-US" sz="1200" b="1" kern="1200" dirty="0" smtClean="0">
                          <a:solidFill>
                            <a:schemeClr val="tx1"/>
                          </a:solidFill>
                          <a:latin typeface="+mn-lt"/>
                          <a:ea typeface="+mn-ea"/>
                          <a:cs typeface="+mn-cs"/>
                        </a:rPr>
                        <a:t>Grade 4</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High risk</a:t>
                      </a:r>
                    </a:p>
                  </a:txBody>
                  <a:tcPr>
                    <a:solidFill>
                      <a:srgbClr val="FFCCCC"/>
                    </a:solidFill>
                  </a:tcPr>
                </a:tc>
              </a:tr>
              <a:tr h="314960">
                <a:tc>
                  <a:txBody>
                    <a:bodyPr/>
                    <a:lstStyle/>
                    <a:p>
                      <a:pPr algn="ctr"/>
                      <a:r>
                        <a:rPr lang="en-US" sz="1200" b="1" kern="1200" dirty="0" smtClean="0">
                          <a:solidFill>
                            <a:schemeClr val="tx1"/>
                          </a:solidFill>
                          <a:latin typeface="+mn-lt"/>
                          <a:ea typeface="+mn-ea"/>
                          <a:cs typeface="+mn-cs"/>
                        </a:rPr>
                        <a:t>Ontario</a:t>
                      </a:r>
                    </a:p>
                  </a:txBody>
                  <a:tcPr>
                    <a:solidFill>
                      <a:schemeClr val="bg1"/>
                    </a:solidFill>
                  </a:tcPr>
                </a:tc>
                <a:tc>
                  <a:txBody>
                    <a:bodyPr/>
                    <a:lstStyle/>
                    <a:p>
                      <a:pPr algn="ctr"/>
                      <a:r>
                        <a:rPr lang="en-US" sz="1200" b="1" kern="1200" dirty="0" smtClean="0">
                          <a:solidFill>
                            <a:schemeClr val="tx1"/>
                          </a:solidFill>
                          <a:latin typeface="+mn-lt"/>
                          <a:ea typeface="+mn-ea"/>
                          <a:cs typeface="+mn-cs"/>
                        </a:rPr>
                        <a:t>Grade 7</a:t>
                      </a:r>
                    </a:p>
                  </a:txBody>
                  <a:tcPr>
                    <a:solidFill>
                      <a:schemeClr val="bg1"/>
                    </a:solidFill>
                  </a:tcPr>
                </a:tc>
                <a:tc>
                  <a:txBody>
                    <a:bodyPr/>
                    <a:lstStyle/>
                    <a:p>
                      <a:pPr algn="ctr"/>
                      <a:r>
                        <a:rPr lang="en-US" sz="1200" b="1" kern="1200" dirty="0" smtClean="0">
                          <a:solidFill>
                            <a:schemeClr val="tx1"/>
                          </a:solidFill>
                          <a:latin typeface="+mn-lt"/>
                          <a:ea typeface="+mn-ea"/>
                          <a:cs typeface="+mn-cs"/>
                        </a:rPr>
                        <a:t>High risk</a:t>
                      </a:r>
                    </a:p>
                  </a:txBody>
                  <a:tcPr>
                    <a:solidFill>
                      <a:schemeClr val="bg1"/>
                    </a:solidFill>
                  </a:tcPr>
                </a:tc>
              </a:tr>
              <a:tr h="314960">
                <a:tc>
                  <a:txBody>
                    <a:bodyPr/>
                    <a:lstStyle/>
                    <a:p>
                      <a:pPr algn="ctr"/>
                      <a:r>
                        <a:rPr lang="en-US" sz="1200" b="1" kern="1200" dirty="0" smtClean="0">
                          <a:solidFill>
                            <a:schemeClr val="tx1"/>
                          </a:solidFill>
                          <a:latin typeface="+mn-lt"/>
                          <a:ea typeface="+mn-ea"/>
                          <a:cs typeface="+mn-cs"/>
                        </a:rPr>
                        <a:t>Quebec</a:t>
                      </a:r>
                    </a:p>
                  </a:txBody>
                  <a:tcPr>
                    <a:solidFill>
                      <a:srgbClr val="FFCCCC"/>
                    </a:solidFill>
                  </a:tcPr>
                </a:tc>
                <a:tc>
                  <a:txBody>
                    <a:bodyPr/>
                    <a:lstStyle/>
                    <a:p>
                      <a:pPr algn="ctr"/>
                      <a:r>
                        <a:rPr lang="en-US" sz="1200" b="1" kern="1200" dirty="0" smtClean="0">
                          <a:solidFill>
                            <a:schemeClr val="tx1"/>
                          </a:solidFill>
                          <a:latin typeface="+mn-lt"/>
                          <a:ea typeface="+mn-ea"/>
                          <a:cs typeface="+mn-cs"/>
                        </a:rPr>
                        <a:t>Grade 4</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High risk</a:t>
                      </a:r>
                    </a:p>
                  </a:txBody>
                  <a:tcPr>
                    <a:solidFill>
                      <a:srgbClr val="FFCCCC"/>
                    </a:solidFill>
                  </a:tcPr>
                </a:tc>
              </a:tr>
              <a:tr h="223520">
                <a:tc>
                  <a:txBody>
                    <a:bodyPr/>
                    <a:lstStyle/>
                    <a:p>
                      <a:pPr algn="ctr"/>
                      <a:r>
                        <a:rPr lang="en-US" sz="1200" b="1" kern="1200" dirty="0" smtClean="0">
                          <a:solidFill>
                            <a:schemeClr val="tx1"/>
                          </a:solidFill>
                          <a:latin typeface="+mn-lt"/>
                          <a:ea typeface="+mn-ea"/>
                          <a:cs typeface="+mn-cs"/>
                        </a:rPr>
                        <a:t>New Brunswick</a:t>
                      </a:r>
                    </a:p>
                  </a:txBody>
                  <a:tcPr>
                    <a:solidFill>
                      <a:schemeClr val="bg1"/>
                    </a:solidFill>
                  </a:tcPr>
                </a:tc>
                <a:tc>
                  <a:txBody>
                    <a:bodyPr/>
                    <a:lstStyle/>
                    <a:p>
                      <a:pPr algn="ctr"/>
                      <a:r>
                        <a:rPr lang="en-US" sz="1200" b="1" kern="1200" dirty="0" smtClean="0">
                          <a:solidFill>
                            <a:schemeClr val="tx1"/>
                          </a:solidFill>
                          <a:latin typeface="+mn-lt"/>
                          <a:ea typeface="+mn-ea"/>
                          <a:cs typeface="+mn-cs"/>
                        </a:rPr>
                        <a:t>Neonatal and under age 10</a:t>
                      </a:r>
                    </a:p>
                  </a:txBody>
                  <a:tcPr>
                    <a:solidFill>
                      <a:schemeClr val="bg1"/>
                    </a:solidFill>
                  </a:tcPr>
                </a:tc>
                <a:tc>
                  <a:txBody>
                    <a:bodyPr/>
                    <a:lstStyle/>
                    <a:p>
                      <a:pPr algn="ctr"/>
                      <a:r>
                        <a:rPr lang="en-US" sz="1200" b="1" kern="1200" dirty="0" smtClean="0">
                          <a:solidFill>
                            <a:schemeClr val="tx1"/>
                          </a:solidFill>
                          <a:latin typeface="+mn-lt"/>
                          <a:ea typeface="+mn-ea"/>
                          <a:cs typeface="+mn-cs"/>
                        </a:rPr>
                        <a:t>High risk</a:t>
                      </a:r>
                    </a:p>
                  </a:txBody>
                  <a:tcPr>
                    <a:solidFill>
                      <a:schemeClr val="bg1"/>
                    </a:solidFill>
                  </a:tcPr>
                </a:tc>
              </a:tr>
              <a:tr h="223520">
                <a:tc>
                  <a:txBody>
                    <a:bodyPr/>
                    <a:lstStyle/>
                    <a:p>
                      <a:pPr algn="ctr"/>
                      <a:r>
                        <a:rPr lang="en-US" sz="1200" b="1" kern="1200" dirty="0" smtClean="0">
                          <a:solidFill>
                            <a:schemeClr val="tx1"/>
                          </a:solidFill>
                          <a:latin typeface="+mn-lt"/>
                          <a:ea typeface="+mn-ea"/>
                          <a:cs typeface="+mn-cs"/>
                        </a:rPr>
                        <a:t>Nova Scotia</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Grade 7</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High risk</a:t>
                      </a:r>
                    </a:p>
                  </a:txBody>
                  <a:tcPr>
                    <a:solidFill>
                      <a:srgbClr val="FFCCCC"/>
                    </a:solidFill>
                  </a:tcPr>
                </a:tc>
              </a:tr>
              <a:tr h="223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Prince Edward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Island</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Neonatal: age 2, 4, 15 months</a:t>
                      </a:r>
                    </a:p>
                  </a:txBody>
                  <a:tcPr>
                    <a:solidFill>
                      <a:schemeClr val="bg1"/>
                    </a:solidFill>
                  </a:tcPr>
                </a:tc>
                <a:tc>
                  <a:txBody>
                    <a:bodyPr/>
                    <a:lstStyle/>
                    <a:p>
                      <a:pPr algn="ctr"/>
                      <a:r>
                        <a:rPr lang="en-US" sz="1200" b="1" kern="1200" dirty="0" smtClean="0">
                          <a:solidFill>
                            <a:schemeClr val="tx1"/>
                          </a:solidFill>
                          <a:latin typeface="+mn-lt"/>
                          <a:ea typeface="+mn-ea"/>
                          <a:cs typeface="+mn-cs"/>
                        </a:rPr>
                        <a:t>HCV infection; </a:t>
                      </a:r>
                    </a:p>
                    <a:p>
                      <a:pPr algn="ctr"/>
                      <a:r>
                        <a:rPr lang="en-US" sz="1200" b="1" kern="1200" dirty="0" smtClean="0">
                          <a:solidFill>
                            <a:schemeClr val="tx1"/>
                          </a:solidFill>
                          <a:latin typeface="+mn-lt"/>
                          <a:ea typeface="+mn-ea"/>
                          <a:cs typeface="+mn-cs"/>
                        </a:rPr>
                        <a:t>frequent users of blood products</a:t>
                      </a:r>
                    </a:p>
                  </a:txBody>
                  <a:tcPr>
                    <a:solidFill>
                      <a:schemeClr val="bg1"/>
                    </a:solidFill>
                  </a:tcPr>
                </a:tc>
              </a:tr>
              <a:tr h="223520">
                <a:tc>
                  <a:txBody>
                    <a:bodyPr/>
                    <a:lstStyle/>
                    <a:p>
                      <a:pPr algn="ctr"/>
                      <a:r>
                        <a:rPr lang="en-US" sz="1200" b="1" kern="1200" dirty="0" smtClean="0">
                          <a:solidFill>
                            <a:schemeClr val="tx1"/>
                          </a:solidFill>
                          <a:latin typeface="+mn-lt"/>
                          <a:ea typeface="+mn-ea"/>
                          <a:cs typeface="+mn-cs"/>
                        </a:rPr>
                        <a:t>Newfoundland</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Grade 6</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High risk</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dirty="0" smtClean="0"/>
              <a:t>Reported incidence of acute HBV infection in infants: Canada 1992-2007</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1200150" y="2057400"/>
            <a:ext cx="6743700" cy="3914775"/>
          </a:xfrm>
          <a:prstGeom prst="rect">
            <a:avLst/>
          </a:prstGeom>
          <a:noFill/>
          <a:ln w="9525">
            <a:noFill/>
            <a:miter lim="800000"/>
            <a:headEnd/>
            <a:tailEnd/>
          </a:ln>
        </p:spPr>
      </p:pic>
      <p:sp>
        <p:nvSpPr>
          <p:cNvPr id="5" name="TextBox 4"/>
          <p:cNvSpPr txBox="1"/>
          <p:nvPr/>
        </p:nvSpPr>
        <p:spPr>
          <a:xfrm>
            <a:off x="1200150" y="6096000"/>
            <a:ext cx="2305439" cy="246221"/>
          </a:xfrm>
          <a:prstGeom prst="rect">
            <a:avLst/>
          </a:prstGeom>
          <a:noFill/>
        </p:spPr>
        <p:txBody>
          <a:bodyPr wrap="none" rtlCol="0">
            <a:spAutoFit/>
          </a:bodyPr>
          <a:lstStyle/>
          <a:p>
            <a:r>
              <a:rPr lang="en-US" sz="1000" dirty="0" err="1" smtClean="0"/>
              <a:t>Macki</a:t>
            </a:r>
            <a:r>
              <a:rPr lang="en-US" sz="1000" dirty="0" smtClean="0"/>
              <a:t> CO et al. </a:t>
            </a:r>
            <a:r>
              <a:rPr lang="en-US" sz="1000" dirty="0" err="1" smtClean="0"/>
              <a:t>CMAJ</a:t>
            </a:r>
            <a:r>
              <a:rPr lang="en-US" sz="1000" dirty="0" smtClean="0"/>
              <a:t> 2009; 180:196-202</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2" name="Title 1"/>
          <p:cNvSpPr>
            <a:spLocks noGrp="1"/>
          </p:cNvSpPr>
          <p:nvPr>
            <p:ph type="title"/>
          </p:nvPr>
        </p:nvSpPr>
        <p:spPr>
          <a:xfrm>
            <a:off x="3124200" y="2901950"/>
            <a:ext cx="3581400" cy="1362075"/>
          </a:xfrm>
        </p:spPr>
        <p:txBody>
          <a:bodyPr/>
          <a:lstStyle/>
          <a:p>
            <a:r>
              <a:rPr lang="en-US" dirty="0" smtClean="0">
                <a:solidFill>
                  <a:schemeClr val="bg1"/>
                </a:solidFill>
              </a:rPr>
              <a:t>Hepatitis C</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1143000"/>
          </a:xfrm>
        </p:spPr>
        <p:txBody>
          <a:bodyPr>
            <a:normAutofit fontScale="90000"/>
          </a:bodyPr>
          <a:lstStyle/>
          <a:p>
            <a:r>
              <a:rPr lang="en-US" dirty="0" smtClean="0"/>
              <a:t>Cases of hepatitis C </a:t>
            </a:r>
            <a:br>
              <a:rPr lang="en-US" dirty="0" smtClean="0"/>
            </a:br>
            <a:r>
              <a:rPr lang="en-US" dirty="0" smtClean="0"/>
              <a:t>notified to Health Canada</a:t>
            </a:r>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935776" y="2133600"/>
            <a:ext cx="7286625" cy="3781425"/>
          </a:xfrm>
          <a:prstGeom prst="rect">
            <a:avLst/>
          </a:prstGeom>
          <a:noFill/>
          <a:ln w="9525">
            <a:noFill/>
            <a:miter lim="800000"/>
            <a:headEnd/>
            <a:tailEnd/>
          </a:ln>
        </p:spPr>
      </p:pic>
      <p:sp>
        <p:nvSpPr>
          <p:cNvPr id="5" name="TextBox 4"/>
          <p:cNvSpPr txBox="1"/>
          <p:nvPr/>
        </p:nvSpPr>
        <p:spPr>
          <a:xfrm>
            <a:off x="1295400" y="6255488"/>
            <a:ext cx="4419600" cy="246221"/>
          </a:xfrm>
          <a:prstGeom prst="rect">
            <a:avLst/>
          </a:prstGeom>
          <a:noFill/>
        </p:spPr>
        <p:txBody>
          <a:bodyPr wrap="square" rtlCol="0">
            <a:spAutoFit/>
          </a:bodyPr>
          <a:lstStyle/>
          <a:p>
            <a:r>
              <a:rPr lang="en-US" sz="1000" dirty="0" smtClean="0"/>
              <a:t>Source: Public Health Agency of Canada (for details see full publication) </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Modeled prevalence </a:t>
            </a:r>
            <a:br>
              <a:rPr lang="en-US" dirty="0" smtClean="0"/>
            </a:br>
            <a:r>
              <a:rPr lang="en-US" dirty="0" smtClean="0"/>
              <a:t>of hepatitis C in Canada by age cohort</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895461" y="2209800"/>
            <a:ext cx="7324725" cy="3705225"/>
          </a:xfrm>
          <a:prstGeom prst="rect">
            <a:avLst/>
          </a:prstGeom>
          <a:noFill/>
          <a:ln w="9525">
            <a:noFill/>
            <a:miter lim="800000"/>
            <a:headEnd/>
            <a:tailEnd/>
          </a:ln>
        </p:spPr>
      </p:pic>
      <p:sp>
        <p:nvSpPr>
          <p:cNvPr id="4" name="TextBox 3"/>
          <p:cNvSpPr txBox="1"/>
          <p:nvPr/>
        </p:nvSpPr>
        <p:spPr>
          <a:xfrm>
            <a:off x="895461" y="6142910"/>
            <a:ext cx="4571999" cy="246221"/>
          </a:xfrm>
          <a:prstGeom prst="rect">
            <a:avLst/>
          </a:prstGeom>
          <a:noFill/>
        </p:spPr>
        <p:txBody>
          <a:bodyPr wrap="square" rtlCol="0">
            <a:spAutoFit/>
          </a:bodyPr>
          <a:lstStyle/>
          <a:p>
            <a:r>
              <a:rPr lang="en-US" sz="1000" dirty="0" smtClean="0"/>
              <a:t>Source: Public Health Agency of Canada (for details see full publication) </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0" y="533400"/>
            <a:ext cx="8229600" cy="1143000"/>
          </a:xfrm>
        </p:spPr>
        <p:txBody>
          <a:bodyPr>
            <a:normAutofit fontScale="90000"/>
          </a:bodyPr>
          <a:lstStyle/>
          <a:p>
            <a:r>
              <a:rPr lang="en-US" dirty="0" smtClean="0"/>
              <a:t>Provincial distribution</a:t>
            </a:r>
            <a:br>
              <a:rPr lang="en-US" dirty="0" smtClean="0"/>
            </a:br>
            <a:r>
              <a:rPr lang="en-US" dirty="0" smtClean="0"/>
              <a:t>of hepatitis C cases</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923593" y="1981200"/>
            <a:ext cx="7229475" cy="3962400"/>
          </a:xfrm>
          <a:prstGeom prst="rect">
            <a:avLst/>
          </a:prstGeom>
          <a:noFill/>
          <a:ln w="9525">
            <a:noFill/>
            <a:miter lim="800000"/>
            <a:headEnd/>
            <a:tailEnd/>
          </a:ln>
        </p:spPr>
      </p:pic>
      <p:sp>
        <p:nvSpPr>
          <p:cNvPr id="4" name="TextBox 3"/>
          <p:cNvSpPr txBox="1"/>
          <p:nvPr/>
        </p:nvSpPr>
        <p:spPr>
          <a:xfrm>
            <a:off x="1219200" y="6248400"/>
            <a:ext cx="4385930" cy="246221"/>
          </a:xfrm>
          <a:prstGeom prst="rect">
            <a:avLst/>
          </a:prstGeom>
          <a:noFill/>
        </p:spPr>
        <p:txBody>
          <a:bodyPr wrap="square" rtlCol="0">
            <a:spAutoFit/>
          </a:bodyPr>
          <a:lstStyle/>
          <a:p>
            <a:r>
              <a:rPr lang="en-US" sz="1000" dirty="0" smtClean="0"/>
              <a:t>Source: Public Health Agency of Canada (for details see full publication) </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Incidence of acute hepatitis C</a:t>
            </a:r>
            <a:endParaRPr lang="en-US" dirty="0"/>
          </a:p>
        </p:txBody>
      </p:sp>
      <p:pic>
        <p:nvPicPr>
          <p:cNvPr id="17410" name="Picture 2"/>
          <p:cNvPicPr>
            <a:picLocks noChangeAspect="1" noChangeArrowheads="1"/>
          </p:cNvPicPr>
          <p:nvPr/>
        </p:nvPicPr>
        <p:blipFill>
          <a:blip r:embed="rId3" cstate="print"/>
          <a:srcRect/>
          <a:stretch>
            <a:fillRect/>
          </a:stretch>
        </p:blipFill>
        <p:spPr bwMode="auto">
          <a:xfrm>
            <a:off x="938213" y="2286000"/>
            <a:ext cx="7267575" cy="3276600"/>
          </a:xfrm>
          <a:prstGeom prst="rect">
            <a:avLst/>
          </a:prstGeom>
          <a:noFill/>
          <a:ln w="9525">
            <a:noFill/>
            <a:miter lim="800000"/>
            <a:headEnd/>
            <a:tailEnd/>
          </a:ln>
        </p:spPr>
      </p:pic>
      <p:sp>
        <p:nvSpPr>
          <p:cNvPr id="4" name="TextBox 3"/>
          <p:cNvSpPr txBox="1"/>
          <p:nvPr/>
        </p:nvSpPr>
        <p:spPr>
          <a:xfrm>
            <a:off x="838200" y="6257161"/>
            <a:ext cx="4430194" cy="246221"/>
          </a:xfrm>
          <a:prstGeom prst="rect">
            <a:avLst/>
          </a:prstGeom>
          <a:noFill/>
        </p:spPr>
        <p:txBody>
          <a:bodyPr wrap="square" rtlCol="0">
            <a:spAutoFit/>
          </a:bodyPr>
          <a:lstStyle/>
          <a:p>
            <a:r>
              <a:rPr lang="en-US" sz="1000" dirty="0" smtClean="0"/>
              <a:t>Source: Public Health Agency of Canada (for details see full publication) </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51" y="1143000"/>
            <a:ext cx="8229600" cy="1143000"/>
          </a:xfrm>
        </p:spPr>
        <p:txBody>
          <a:bodyPr>
            <a:normAutofit fontScale="90000"/>
          </a:bodyPr>
          <a:lstStyle/>
          <a:p>
            <a:r>
              <a:rPr lang="en-US" dirty="0" smtClean="0"/>
              <a:t>Modeled number of cases of </a:t>
            </a:r>
            <a:br>
              <a:rPr lang="en-US" dirty="0" smtClean="0"/>
            </a:br>
            <a:r>
              <a:rPr lang="en-US" dirty="0" smtClean="0"/>
              <a:t>acute hepatitis C by age</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955601" y="2971800"/>
            <a:ext cx="7200900" cy="2447925"/>
          </a:xfrm>
          <a:prstGeom prst="rect">
            <a:avLst/>
          </a:prstGeom>
          <a:noFill/>
          <a:ln w="9525">
            <a:noFill/>
            <a:miter lim="800000"/>
            <a:headEnd/>
            <a:tailEnd/>
          </a:ln>
        </p:spPr>
      </p:pic>
      <p:sp>
        <p:nvSpPr>
          <p:cNvPr id="4" name="TextBox 3"/>
          <p:cNvSpPr txBox="1"/>
          <p:nvPr/>
        </p:nvSpPr>
        <p:spPr>
          <a:xfrm>
            <a:off x="1219200" y="6189821"/>
            <a:ext cx="4267200" cy="246221"/>
          </a:xfrm>
          <a:prstGeom prst="rect">
            <a:avLst/>
          </a:prstGeom>
          <a:noFill/>
        </p:spPr>
        <p:txBody>
          <a:bodyPr wrap="square" rtlCol="0">
            <a:spAutoFit/>
          </a:bodyPr>
          <a:lstStyle/>
          <a:p>
            <a:r>
              <a:rPr lang="en-US" sz="1000" dirty="0" smtClean="0"/>
              <a:t>Source: Public Health Agency of Canada (for details see full publication) </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590800"/>
            <a:ext cx="7772400" cy="1362075"/>
          </a:xfrm>
        </p:spPr>
        <p:txBody>
          <a:bodyPr/>
          <a:lstStyle/>
          <a:p>
            <a:r>
              <a:rPr lang="en-US" dirty="0" smtClean="0">
                <a:solidFill>
                  <a:schemeClr val="accent6">
                    <a:lumMod val="10000"/>
                  </a:schemeClr>
                </a:solidFill>
              </a:rPr>
              <a:t>Hepatitis B</a:t>
            </a:r>
            <a:endParaRPr lang="en-US" dirty="0">
              <a:solidFill>
                <a:schemeClr val="accent6">
                  <a:lumMod val="10000"/>
                </a:schemeClr>
              </a:solidFill>
            </a:endParaRPr>
          </a:p>
        </p:txBody>
      </p:sp>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17" name="Rectangle 19"/>
          <p:cNvSpPr txBox="1">
            <a:spLocks noChangeArrowheads="1"/>
          </p:cNvSpPr>
          <p:nvPr/>
        </p:nvSpPr>
        <p:spPr bwMode="auto">
          <a:xfrm>
            <a:off x="3733800" y="1852613"/>
            <a:ext cx="4267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0" cap="none" spc="0" normalizeH="0" baseline="0" noProof="0" dirty="0" smtClean="0">
                <a:ln>
                  <a:noFill/>
                </a:ln>
                <a:solidFill>
                  <a:srgbClr val="FFFFFF"/>
                </a:solidFill>
                <a:effectLst/>
                <a:uLnTx/>
                <a:uFillTx/>
                <a:latin typeface="Arial"/>
              </a:rPr>
              <a:t>Hepatitis B</a:t>
            </a:r>
          </a:p>
        </p:txBody>
      </p:sp>
      <p:sp>
        <p:nvSpPr>
          <p:cNvPr id="19" name="Rectangle 16"/>
          <p:cNvSpPr txBox="1">
            <a:spLocks noChangeArrowheads="1"/>
          </p:cNvSpPr>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ndParaRPr>
          </a:p>
        </p:txBody>
      </p:sp>
      <p:sp>
        <p:nvSpPr>
          <p:cNvPr id="20" name="Rectangle 17"/>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ndParaRPr>
          </a:p>
        </p:txBody>
      </p:sp>
      <p:sp>
        <p:nvSpPr>
          <p:cNvPr id="21" name="Rectangle 18"/>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3A3B55-FEA2-4B5D-903E-949122762D1C}" type="slidenum">
              <a:rPr kumimoji="0" lang="en-US" sz="1200" b="0" i="0" u="none" strike="noStrike" kern="1200" cap="none" spc="0" normalizeH="0" baseline="0" noProof="0" smtClean="0">
                <a:ln>
                  <a:noFill/>
                </a:ln>
                <a:solidFill>
                  <a:srgbClr val="000000"/>
                </a:solidFill>
                <a:effectLst/>
                <a:uLnTx/>
                <a:uFillTx/>
                <a:latin typeface="Arial Black"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40" y="1066800"/>
            <a:ext cx="8229600" cy="1143000"/>
          </a:xfrm>
        </p:spPr>
        <p:txBody>
          <a:bodyPr>
            <a:normAutofit fontScale="90000"/>
          </a:bodyPr>
          <a:lstStyle/>
          <a:p>
            <a:r>
              <a:rPr lang="en-US" dirty="0" smtClean="0"/>
              <a:t>Modeled incidence of </a:t>
            </a:r>
            <a:br>
              <a:rPr lang="en-US" dirty="0" smtClean="0"/>
            </a:br>
            <a:r>
              <a:rPr lang="en-US" dirty="0" smtClean="0"/>
              <a:t>hepatitis C-related deaths</a:t>
            </a:r>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896015" y="2743200"/>
            <a:ext cx="7334250" cy="2676525"/>
          </a:xfrm>
          <a:prstGeom prst="rect">
            <a:avLst/>
          </a:prstGeom>
          <a:noFill/>
          <a:ln w="9525">
            <a:noFill/>
            <a:miter lim="800000"/>
            <a:headEnd/>
            <a:tailEnd/>
          </a:ln>
        </p:spPr>
      </p:pic>
      <p:sp>
        <p:nvSpPr>
          <p:cNvPr id="4" name="TextBox 3"/>
          <p:cNvSpPr txBox="1"/>
          <p:nvPr/>
        </p:nvSpPr>
        <p:spPr>
          <a:xfrm>
            <a:off x="760267" y="6365558"/>
            <a:ext cx="4497534" cy="246221"/>
          </a:xfrm>
          <a:prstGeom prst="rect">
            <a:avLst/>
          </a:prstGeom>
          <a:noFill/>
        </p:spPr>
        <p:txBody>
          <a:bodyPr wrap="square" rtlCol="0">
            <a:spAutoFit/>
          </a:bodyPr>
          <a:lstStyle/>
          <a:p>
            <a:r>
              <a:rPr lang="en-US" sz="1000" dirty="0" smtClean="0"/>
              <a:t>Source: Public Health Agency of Canada (for details see full publication) </a:t>
            </a:r>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5492" y="240427"/>
            <a:ext cx="8534400" cy="1143000"/>
          </a:xfrm>
        </p:spPr>
        <p:txBody>
          <a:bodyPr>
            <a:noAutofit/>
          </a:bodyPr>
          <a:lstStyle/>
          <a:p>
            <a:r>
              <a:rPr lang="en-US" sz="3600" dirty="0" smtClean="0">
                <a:latin typeface="Trade Gothic LT Std Extended"/>
              </a:rPr>
              <a:t>Impact of the top 20 pathogens in health-adjusted life years in Ontario</a:t>
            </a:r>
            <a:endParaRPr lang="en-US" sz="3600" dirty="0">
              <a:latin typeface="Trade Gothic LT Std Extended"/>
            </a:endParaRPr>
          </a:p>
        </p:txBody>
      </p:sp>
      <p:pic>
        <p:nvPicPr>
          <p:cNvPr id="20482" name="Picture 2"/>
          <p:cNvPicPr>
            <a:picLocks noChangeAspect="1" noChangeArrowheads="1"/>
          </p:cNvPicPr>
          <p:nvPr/>
        </p:nvPicPr>
        <p:blipFill>
          <a:blip r:embed="rId3" cstate="print"/>
          <a:srcRect/>
          <a:stretch>
            <a:fillRect/>
          </a:stretch>
        </p:blipFill>
        <p:spPr bwMode="auto">
          <a:xfrm>
            <a:off x="2091020" y="1649107"/>
            <a:ext cx="4402591" cy="4800600"/>
          </a:xfrm>
          <a:prstGeom prst="rect">
            <a:avLst/>
          </a:prstGeom>
          <a:noFill/>
          <a:ln w="9525">
            <a:noFill/>
            <a:miter lim="800000"/>
            <a:headEnd/>
            <a:tailEnd/>
          </a:ln>
        </p:spPr>
      </p:pic>
      <p:sp>
        <p:nvSpPr>
          <p:cNvPr id="5" name="TextBox 4"/>
          <p:cNvSpPr txBox="1"/>
          <p:nvPr/>
        </p:nvSpPr>
        <p:spPr>
          <a:xfrm>
            <a:off x="3886200" y="6326596"/>
            <a:ext cx="1911101" cy="246221"/>
          </a:xfrm>
          <a:prstGeom prst="rect">
            <a:avLst/>
          </a:prstGeom>
          <a:solidFill>
            <a:schemeClr val="bg1"/>
          </a:solidFill>
        </p:spPr>
        <p:txBody>
          <a:bodyPr wrap="none" rtlCol="0">
            <a:spAutoFit/>
          </a:bodyPr>
          <a:lstStyle/>
          <a:p>
            <a:r>
              <a:rPr lang="en-US" sz="1000" b="1" dirty="0" smtClean="0"/>
              <a:t>Health-adjusted years of life lost</a:t>
            </a:r>
          </a:p>
        </p:txBody>
      </p:sp>
      <p:sp>
        <p:nvSpPr>
          <p:cNvPr id="6" name="TextBox 5"/>
          <p:cNvSpPr txBox="1"/>
          <p:nvPr/>
        </p:nvSpPr>
        <p:spPr>
          <a:xfrm>
            <a:off x="5966819" y="5486400"/>
            <a:ext cx="1035861" cy="246221"/>
          </a:xfrm>
          <a:prstGeom prst="rect">
            <a:avLst/>
          </a:prstGeom>
          <a:solidFill>
            <a:schemeClr val="bg1"/>
          </a:solidFill>
        </p:spPr>
        <p:txBody>
          <a:bodyPr wrap="none" rtlCol="0">
            <a:spAutoFit/>
          </a:bodyPr>
          <a:lstStyle/>
          <a:p>
            <a:r>
              <a:rPr lang="en-US" sz="1000" b="1" dirty="0" smtClean="0"/>
              <a:t>Years of life lost</a:t>
            </a:r>
          </a:p>
        </p:txBody>
      </p:sp>
      <p:sp>
        <p:nvSpPr>
          <p:cNvPr id="7" name="TextBox 6"/>
          <p:cNvSpPr txBox="1"/>
          <p:nvPr/>
        </p:nvSpPr>
        <p:spPr>
          <a:xfrm>
            <a:off x="5966819" y="5715000"/>
            <a:ext cx="2307042" cy="246221"/>
          </a:xfrm>
          <a:prstGeom prst="rect">
            <a:avLst/>
          </a:prstGeom>
          <a:solidFill>
            <a:schemeClr val="bg1"/>
          </a:solidFill>
        </p:spPr>
        <p:txBody>
          <a:bodyPr wrap="none" rtlCol="0">
            <a:spAutoFit/>
          </a:bodyPr>
          <a:lstStyle/>
          <a:p>
            <a:r>
              <a:rPr lang="en-US" sz="1000" b="1" dirty="0" smtClean="0"/>
              <a:t>Year equivalents of reduced functioning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Health outcomes for hepatitis C and HIV/AIDS in Ontario</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938213" y="2667000"/>
            <a:ext cx="7267575" cy="2819400"/>
          </a:xfrm>
          <a:prstGeom prst="rect">
            <a:avLst/>
          </a:prstGeom>
          <a:noFill/>
          <a:ln w="9525">
            <a:noFill/>
            <a:miter lim="800000"/>
            <a:headEnd/>
            <a:tailEnd/>
          </a:ln>
        </p:spPr>
      </p:pic>
      <p:sp>
        <p:nvSpPr>
          <p:cNvPr id="4" name="TextBox 3"/>
          <p:cNvSpPr txBox="1"/>
          <p:nvPr/>
        </p:nvSpPr>
        <p:spPr>
          <a:xfrm>
            <a:off x="685800" y="6180057"/>
            <a:ext cx="3828292" cy="553998"/>
          </a:xfrm>
          <a:prstGeom prst="rect">
            <a:avLst/>
          </a:prstGeom>
          <a:noFill/>
        </p:spPr>
        <p:txBody>
          <a:bodyPr wrap="none" rtlCol="0">
            <a:spAutoFit/>
          </a:bodyPr>
          <a:lstStyle/>
          <a:p>
            <a:r>
              <a:rPr lang="en-US" sz="1000" dirty="0" smtClean="0"/>
              <a:t>Source: </a:t>
            </a:r>
            <a:r>
              <a:rPr lang="en-US" sz="1000" dirty="0" err="1" smtClean="0"/>
              <a:t>Kwong</a:t>
            </a:r>
            <a:r>
              <a:rPr lang="en-US" sz="1000" dirty="0" smtClean="0"/>
              <a:t> et al. Ontario Burden of Infectious  Disease Study 2010</a:t>
            </a:r>
          </a:p>
          <a:p>
            <a:r>
              <a:rPr lang="en-US" sz="1000" dirty="0" smtClean="0">
                <a:hlinkClick r:id="rId4"/>
              </a:rPr>
              <a:t>http://www.ices.on.ca/file/ONBOIDS_FullReport_intra.pdf</a:t>
            </a:r>
            <a:endParaRPr lang="en-US" sz="1000" dirty="0" smtClean="0"/>
          </a:p>
          <a:p>
            <a:endParaRPr lang="en-US" sz="1000" dirty="0"/>
          </a:p>
        </p:txBody>
      </p:sp>
      <p:sp>
        <p:nvSpPr>
          <p:cNvPr id="5" name="TextBox 4"/>
          <p:cNvSpPr txBox="1"/>
          <p:nvPr/>
        </p:nvSpPr>
        <p:spPr>
          <a:xfrm>
            <a:off x="5172782" y="5067300"/>
            <a:ext cx="2591735" cy="307777"/>
          </a:xfrm>
          <a:prstGeom prst="rect">
            <a:avLst/>
          </a:prstGeom>
          <a:solidFill>
            <a:schemeClr val="bg1"/>
          </a:solidFill>
        </p:spPr>
        <p:txBody>
          <a:bodyPr wrap="none" rtlCol="0">
            <a:spAutoFit/>
          </a:bodyPr>
          <a:lstStyle/>
          <a:p>
            <a:r>
              <a:rPr lang="en-US" sz="1400" b="1" dirty="0" smtClean="0"/>
              <a:t>Health-adjusted years of life lost</a:t>
            </a:r>
          </a:p>
        </p:txBody>
      </p:sp>
      <p:sp>
        <p:nvSpPr>
          <p:cNvPr id="6" name="TextBox 5"/>
          <p:cNvSpPr txBox="1"/>
          <p:nvPr/>
        </p:nvSpPr>
        <p:spPr>
          <a:xfrm>
            <a:off x="2714298" y="5067300"/>
            <a:ext cx="1354025" cy="307777"/>
          </a:xfrm>
          <a:prstGeom prst="rect">
            <a:avLst/>
          </a:prstGeom>
          <a:solidFill>
            <a:schemeClr val="bg1"/>
          </a:solidFill>
        </p:spPr>
        <p:txBody>
          <a:bodyPr wrap="none" rtlCol="0">
            <a:spAutoFit/>
          </a:bodyPr>
          <a:lstStyle/>
          <a:p>
            <a:r>
              <a:rPr lang="en-US" sz="1400" b="1" dirty="0" smtClean="0"/>
              <a:t>Years of life lost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Reduction in hepatitis C-related deaths assuming increased treatment rates</a:t>
            </a:r>
            <a:endParaRPr lang="en-US" dirty="0"/>
          </a:p>
        </p:txBody>
      </p:sp>
      <p:pic>
        <p:nvPicPr>
          <p:cNvPr id="22530" name="Picture 2"/>
          <p:cNvPicPr>
            <a:picLocks noChangeAspect="1" noChangeArrowheads="1"/>
          </p:cNvPicPr>
          <p:nvPr/>
        </p:nvPicPr>
        <p:blipFill>
          <a:blip r:embed="rId3" cstate="print"/>
          <a:srcRect/>
          <a:stretch>
            <a:fillRect/>
          </a:stretch>
        </p:blipFill>
        <p:spPr bwMode="auto">
          <a:xfrm>
            <a:off x="952500" y="2667000"/>
            <a:ext cx="7239000" cy="2924175"/>
          </a:xfrm>
          <a:prstGeom prst="rect">
            <a:avLst/>
          </a:prstGeom>
          <a:noFill/>
          <a:ln w="9525">
            <a:noFill/>
            <a:miter lim="800000"/>
            <a:headEnd/>
            <a:tailEnd/>
          </a:ln>
        </p:spPr>
      </p:pic>
      <p:sp>
        <p:nvSpPr>
          <p:cNvPr id="5" name="TextBox 4"/>
          <p:cNvSpPr txBox="1"/>
          <p:nvPr/>
        </p:nvSpPr>
        <p:spPr>
          <a:xfrm>
            <a:off x="1219200" y="6135004"/>
            <a:ext cx="2896947" cy="246221"/>
          </a:xfrm>
          <a:prstGeom prst="rect">
            <a:avLst/>
          </a:prstGeom>
          <a:noFill/>
        </p:spPr>
        <p:txBody>
          <a:bodyPr wrap="none" rtlCol="0">
            <a:spAutoFit/>
          </a:bodyPr>
          <a:lstStyle/>
          <a:p>
            <a:r>
              <a:rPr lang="en-US" sz="1000" dirty="0" smtClean="0"/>
              <a:t>Davis GL, et al. Gastroenterology 2010; 138:513-21 </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363"/>
            <a:ext cx="8229600" cy="1143000"/>
          </a:xfrm>
        </p:spPr>
        <p:txBody>
          <a:bodyPr>
            <a:normAutofit fontScale="90000"/>
          </a:bodyPr>
          <a:lstStyle/>
          <a:p>
            <a:r>
              <a:rPr lang="en-US" dirty="0" smtClean="0"/>
              <a:t>Outcomes with universal </a:t>
            </a:r>
            <a:r>
              <a:rPr lang="en-US" dirty="0" err="1" smtClean="0"/>
              <a:t>vs</a:t>
            </a:r>
            <a:r>
              <a:rPr lang="en-US" dirty="0" smtClean="0"/>
              <a:t> risk-based HCV screening in the USA</a:t>
            </a:r>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1000125" y="1757363"/>
            <a:ext cx="7143750" cy="3876675"/>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762000" y="5676900"/>
            <a:ext cx="8229600" cy="1181100"/>
          </a:xfrm>
          <a:prstGeom prst="rect">
            <a:avLst/>
          </a:prstGeom>
          <a:noFill/>
          <a:ln w="9525">
            <a:noFill/>
            <a:miter lim="800000"/>
            <a:headEnd/>
            <a:tailEnd/>
          </a:ln>
        </p:spPr>
      </p:pic>
      <p:sp>
        <p:nvSpPr>
          <p:cNvPr id="5" name="TextBox 4"/>
          <p:cNvSpPr txBox="1"/>
          <p:nvPr/>
        </p:nvSpPr>
        <p:spPr>
          <a:xfrm>
            <a:off x="5189220" y="6360746"/>
            <a:ext cx="2954655" cy="246221"/>
          </a:xfrm>
          <a:prstGeom prst="rect">
            <a:avLst/>
          </a:prstGeom>
          <a:noFill/>
        </p:spPr>
        <p:txBody>
          <a:bodyPr wrap="none" rtlCol="0">
            <a:spAutoFit/>
          </a:bodyPr>
          <a:lstStyle/>
          <a:p>
            <a:r>
              <a:rPr lang="en-US" sz="1000" dirty="0" smtClean="0"/>
              <a:t>Source: </a:t>
            </a:r>
            <a:r>
              <a:rPr lang="en-US" sz="1000" dirty="0" err="1" smtClean="0"/>
              <a:t>McGarry</a:t>
            </a:r>
            <a:r>
              <a:rPr lang="en-US" sz="1000" dirty="0" smtClean="0"/>
              <a:t> et al. Hepatology 2012; 55:1344-55.</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143000"/>
          </a:xfrm>
        </p:spPr>
        <p:txBody>
          <a:bodyPr>
            <a:normAutofit fontScale="90000"/>
          </a:bodyPr>
          <a:lstStyle/>
          <a:p>
            <a:r>
              <a:rPr lang="en-US" dirty="0" smtClean="0"/>
              <a:t>Proportions of the infected population unaware of their infected status (USA)</a:t>
            </a:r>
            <a:endParaRPr lang="en-US" dirty="0"/>
          </a:p>
        </p:txBody>
      </p:sp>
      <p:sp>
        <p:nvSpPr>
          <p:cNvPr id="4" name="TextBox 3"/>
          <p:cNvSpPr txBox="1"/>
          <p:nvPr/>
        </p:nvSpPr>
        <p:spPr>
          <a:xfrm>
            <a:off x="762000" y="6172200"/>
            <a:ext cx="4152099" cy="246221"/>
          </a:xfrm>
          <a:prstGeom prst="rect">
            <a:avLst/>
          </a:prstGeom>
          <a:noFill/>
        </p:spPr>
        <p:txBody>
          <a:bodyPr wrap="none" rtlCol="0">
            <a:spAutoFit/>
          </a:bodyPr>
          <a:lstStyle/>
          <a:p>
            <a:r>
              <a:rPr lang="en-US" sz="1000" dirty="0" smtClean="0"/>
              <a:t>Source: Hepatitis and Liver Cancer. Institute of Medicine. Washington. 2013 </a:t>
            </a:r>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417249237"/>
              </p:ext>
            </p:extLst>
          </p:nvPr>
        </p:nvGraphicFramePr>
        <p:xfrm>
          <a:off x="381000" y="2895600"/>
          <a:ext cx="8382000" cy="1615440"/>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algn="ctr"/>
                      <a:r>
                        <a:rPr lang="en-US" sz="2400" b="1" kern="1200" dirty="0" smtClean="0">
                          <a:solidFill>
                            <a:schemeClr val="bg1"/>
                          </a:solidFill>
                          <a:latin typeface="+mn-lt"/>
                          <a:ea typeface="+mn-ea"/>
                          <a:cs typeface="+mn-cs"/>
                        </a:rPr>
                        <a:t>Virus</a:t>
                      </a:r>
                    </a:p>
                  </a:txBody>
                  <a:tcPr>
                    <a:solidFill>
                      <a:srgbClr val="C00000"/>
                    </a:solidFill>
                  </a:tcPr>
                </a:tc>
                <a:tc>
                  <a:txBody>
                    <a:bodyPr/>
                    <a:lstStyle/>
                    <a:p>
                      <a:pPr algn="ctr"/>
                      <a:r>
                        <a:rPr lang="en-US" sz="2400" b="1" kern="1200" dirty="0" smtClean="0">
                          <a:solidFill>
                            <a:schemeClr val="lt1"/>
                          </a:solidFill>
                          <a:latin typeface="+mn-lt"/>
                          <a:ea typeface="+mn-ea"/>
                          <a:cs typeface="+mn-cs"/>
                        </a:rPr>
                        <a:t>Unaware</a:t>
                      </a:r>
                      <a:r>
                        <a:rPr lang="en-US" sz="2400" b="1" kern="1200" baseline="0" dirty="0" smtClean="0">
                          <a:solidFill>
                            <a:schemeClr val="lt1"/>
                          </a:solidFill>
                          <a:latin typeface="+mn-lt"/>
                          <a:ea typeface="+mn-ea"/>
                          <a:cs typeface="+mn-cs"/>
                        </a:rPr>
                        <a:t> of infection status</a:t>
                      </a:r>
                    </a:p>
                    <a:p>
                      <a:pPr algn="ctr"/>
                      <a:r>
                        <a:rPr lang="en-US" sz="2400" b="1" kern="1200" baseline="0" dirty="0" smtClean="0">
                          <a:solidFill>
                            <a:schemeClr val="lt1"/>
                          </a:solidFill>
                          <a:latin typeface="+mn-lt"/>
                          <a:ea typeface="+mn-ea"/>
                          <a:cs typeface="+mn-cs"/>
                        </a:rPr>
                        <a:t>(% of population)</a:t>
                      </a:r>
                      <a:endParaRPr lang="en-US" sz="2400" b="1" kern="1200" dirty="0" smtClean="0">
                        <a:solidFill>
                          <a:schemeClr val="lt1"/>
                        </a:solidFill>
                        <a:latin typeface="+mn-lt"/>
                        <a:ea typeface="+mn-ea"/>
                        <a:cs typeface="+mn-cs"/>
                      </a:endParaRPr>
                    </a:p>
                  </a:txBody>
                  <a:tcPr>
                    <a:solidFill>
                      <a:schemeClr val="tx1"/>
                    </a:solidFill>
                  </a:tcPr>
                </a:tc>
              </a:tr>
              <a:tr h="314960">
                <a:tc>
                  <a:txBody>
                    <a:bodyPr/>
                    <a:lstStyle/>
                    <a:p>
                      <a:pPr algn="ctr"/>
                      <a:r>
                        <a:rPr lang="en-US" sz="2000" b="1" kern="1200" dirty="0" smtClean="0">
                          <a:solidFill>
                            <a:schemeClr val="tx1"/>
                          </a:solidFill>
                          <a:latin typeface="+mn-lt"/>
                          <a:ea typeface="+mn-ea"/>
                          <a:cs typeface="+mn-cs"/>
                        </a:rPr>
                        <a:t>Hepatitis B</a:t>
                      </a:r>
                    </a:p>
                  </a:txBody>
                  <a:tcPr>
                    <a:solidFill>
                      <a:schemeClr val="bg1"/>
                    </a:solidFill>
                  </a:tcPr>
                </a:tc>
                <a:tc>
                  <a:txBody>
                    <a:bodyPr/>
                    <a:lstStyle/>
                    <a:p>
                      <a:pPr algn="ctr"/>
                      <a:r>
                        <a:rPr lang="en-US" sz="2000" b="1" kern="1200" dirty="0" smtClean="0">
                          <a:solidFill>
                            <a:schemeClr val="tx1"/>
                          </a:solidFill>
                          <a:latin typeface="+mn-lt"/>
                          <a:ea typeface="+mn-ea"/>
                          <a:cs typeface="+mn-cs"/>
                        </a:rPr>
                        <a:t>≈65%</a:t>
                      </a:r>
                    </a:p>
                  </a:txBody>
                  <a:tcPr>
                    <a:solidFill>
                      <a:schemeClr val="bg1"/>
                    </a:solidFill>
                  </a:tcPr>
                </a:tc>
              </a:tr>
              <a:tr h="350520">
                <a:tc>
                  <a:txBody>
                    <a:bodyPr/>
                    <a:lstStyle/>
                    <a:p>
                      <a:pPr algn="ctr"/>
                      <a:r>
                        <a:rPr lang="en-US" sz="2000" b="1" kern="1200" dirty="0" smtClean="0">
                          <a:solidFill>
                            <a:schemeClr val="tx1"/>
                          </a:solidFill>
                          <a:latin typeface="+mn-lt"/>
                          <a:ea typeface="+mn-ea"/>
                          <a:cs typeface="+mn-cs"/>
                        </a:rPr>
                        <a:t>Hepatitis C</a:t>
                      </a:r>
                    </a:p>
                  </a:txBody>
                  <a:tcPr>
                    <a:solidFill>
                      <a:srgbClr val="FFCCCC"/>
                    </a:solidFill>
                  </a:tcPr>
                </a:tc>
                <a:tc>
                  <a:txBody>
                    <a:bodyPr/>
                    <a:lstStyle/>
                    <a:p>
                      <a:pPr algn="ctr"/>
                      <a:r>
                        <a:rPr lang="en-US" sz="2000" b="1" kern="1200" dirty="0" smtClean="0">
                          <a:solidFill>
                            <a:schemeClr val="tx1"/>
                          </a:solidFill>
                          <a:latin typeface="+mn-lt"/>
                          <a:ea typeface="+mn-ea"/>
                          <a:cs typeface="+mn-cs"/>
                        </a:rPr>
                        <a:t>≈75%</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Reimbursement policies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19446558"/>
              </p:ext>
            </p:extLst>
          </p:nvPr>
        </p:nvGraphicFramePr>
        <p:xfrm>
          <a:off x="228600" y="1371600"/>
          <a:ext cx="8768080" cy="4536440"/>
        </p:xfrm>
        <a:graphic>
          <a:graphicData uri="http://schemas.openxmlformats.org/drawingml/2006/table">
            <a:tbl>
              <a:tblPr firstRow="1" bandRow="1">
                <a:tableStyleId>{5C22544A-7EE6-4342-B048-85BDC9FD1C3A}</a:tableStyleId>
              </a:tblPr>
              <a:tblGrid>
                <a:gridCol w="685801"/>
                <a:gridCol w="2362200"/>
                <a:gridCol w="3657600"/>
                <a:gridCol w="116840"/>
                <a:gridCol w="1945639"/>
              </a:tblGrid>
              <a:tr h="370840">
                <a:tc>
                  <a:txBody>
                    <a:bodyPr/>
                    <a:lstStyle/>
                    <a:p>
                      <a:endParaRPr lang="en-US" sz="1200" b="1" kern="1200" dirty="0" smtClean="0">
                        <a:solidFill>
                          <a:schemeClr val="bg1"/>
                        </a:solidFill>
                        <a:latin typeface="+mn-lt"/>
                        <a:ea typeface="+mn-ea"/>
                        <a:cs typeface="+mn-cs"/>
                      </a:endParaRPr>
                    </a:p>
                  </a:txBody>
                  <a:tcPr>
                    <a:solidFill>
                      <a:srgbClr val="C00000"/>
                    </a:solidFill>
                  </a:tcPr>
                </a:tc>
                <a:tc>
                  <a:txBody>
                    <a:bodyPr/>
                    <a:lstStyle/>
                    <a:p>
                      <a:pPr algn="ctr"/>
                      <a:r>
                        <a:rPr lang="en-US" sz="1400" b="1" kern="1200" dirty="0" err="1" smtClean="0">
                          <a:solidFill>
                            <a:schemeClr val="bg1"/>
                          </a:solidFill>
                          <a:latin typeface="+mn-lt"/>
                          <a:ea typeface="+mn-ea"/>
                          <a:cs typeface="+mn-cs"/>
                        </a:rPr>
                        <a:t>PegIFN</a:t>
                      </a:r>
                      <a:r>
                        <a:rPr lang="en-US" sz="1400" b="1" kern="1200" dirty="0" smtClean="0">
                          <a:solidFill>
                            <a:schemeClr val="bg1"/>
                          </a:solidFill>
                          <a:latin typeface="+mn-lt"/>
                          <a:ea typeface="+mn-ea"/>
                          <a:cs typeface="+mn-cs"/>
                        </a:rPr>
                        <a:t> alfa plus ribavirin</a:t>
                      </a:r>
                    </a:p>
                  </a:txBody>
                  <a:tcPr>
                    <a:solidFill>
                      <a:schemeClr val="tx1"/>
                    </a:solidFill>
                  </a:tcPr>
                </a:tc>
                <a:tc>
                  <a:txBody>
                    <a:bodyPr/>
                    <a:lstStyle/>
                    <a:p>
                      <a:pPr algn="ctr"/>
                      <a:r>
                        <a:rPr lang="en-US" sz="1400" b="1" kern="1200" dirty="0" smtClean="0">
                          <a:solidFill>
                            <a:schemeClr val="bg1"/>
                          </a:solidFill>
                          <a:latin typeface="+mn-lt"/>
                          <a:ea typeface="+mn-ea"/>
                          <a:cs typeface="+mn-cs"/>
                        </a:rPr>
                        <a:t>Boceprevir</a:t>
                      </a:r>
                    </a:p>
                  </a:txBody>
                  <a:tcPr>
                    <a:solidFill>
                      <a:schemeClr val="tx1"/>
                    </a:solidFill>
                  </a:tcPr>
                </a:tc>
                <a:tc gridSpan="2">
                  <a:txBody>
                    <a:bodyPr/>
                    <a:lstStyle/>
                    <a:p>
                      <a:pPr algn="ctr"/>
                      <a:r>
                        <a:rPr lang="en-US" sz="1400" b="1" kern="1200" dirty="0" smtClean="0">
                          <a:solidFill>
                            <a:schemeClr val="bg1"/>
                          </a:solidFill>
                          <a:latin typeface="+mn-lt"/>
                          <a:ea typeface="+mn-ea"/>
                          <a:cs typeface="+mn-cs"/>
                        </a:rPr>
                        <a:t>Telaprevir</a:t>
                      </a:r>
                    </a:p>
                  </a:txBody>
                  <a:tcPr>
                    <a:solidFill>
                      <a:schemeClr val="tx1"/>
                    </a:solidFill>
                  </a:tcPr>
                </a:tc>
                <a:tc hMerge="1">
                  <a:txBody>
                    <a:bodyPr/>
                    <a:lstStyle/>
                    <a:p>
                      <a:endParaRPr lang="en-US"/>
                    </a:p>
                  </a:txBody>
                  <a:tcPr/>
                </a:tc>
              </a:tr>
              <a:tr h="289560">
                <a:tc>
                  <a:txBody>
                    <a:bodyPr/>
                    <a:lstStyle/>
                    <a:p>
                      <a:r>
                        <a:rPr lang="en-US" sz="1200" b="1" kern="1200" dirty="0" err="1" smtClean="0">
                          <a:solidFill>
                            <a:schemeClr val="tx1"/>
                          </a:solidFill>
                          <a:latin typeface="+mn-lt"/>
                          <a:ea typeface="+mn-ea"/>
                          <a:cs typeface="+mn-cs"/>
                        </a:rPr>
                        <a:t>CDEC</a:t>
                      </a:r>
                      <a:endParaRPr lang="en-US" sz="1200" b="1" kern="1200" dirty="0" smtClean="0">
                        <a:solidFill>
                          <a:schemeClr val="tx1"/>
                        </a:solidFill>
                        <a:latin typeface="+mn-lt"/>
                        <a:ea typeface="+mn-ea"/>
                        <a:cs typeface="+mn-cs"/>
                      </a:endParaRPr>
                    </a:p>
                  </a:txBody>
                  <a:tcPr>
                    <a:solidFill>
                      <a:srgbClr val="FFCCCC"/>
                    </a:solidFill>
                  </a:tcPr>
                </a:tc>
                <a:tc>
                  <a:txBody>
                    <a:bodyPr/>
                    <a:lstStyle/>
                    <a:p>
                      <a:r>
                        <a:rPr lang="en-US" sz="1200" b="1" kern="1200" baseline="0" dirty="0" smtClean="0">
                          <a:solidFill>
                            <a:schemeClr val="tx1"/>
                          </a:solidFill>
                          <a:latin typeface="+mn-lt"/>
                          <a:ea typeface="+mn-ea"/>
                          <a:cs typeface="+mn-cs"/>
                        </a:rPr>
                        <a:t>No restrictions</a:t>
                      </a:r>
                    </a:p>
                  </a:txBody>
                  <a:tcPr>
                    <a:solidFill>
                      <a:srgbClr val="FFCCCC"/>
                    </a:solidFill>
                  </a:tcPr>
                </a:tc>
                <a:tc gridSpan="3">
                  <a:txBody>
                    <a:bodyPr/>
                    <a:lstStyle/>
                    <a:p>
                      <a:pPr algn="ctr"/>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r>
                        <a:rPr lang="en-US" sz="1200" b="1" kern="1200" baseline="0" dirty="0" smtClean="0">
                          <a:solidFill>
                            <a:schemeClr val="tx1"/>
                          </a:solidFill>
                          <a:latin typeface="+mn-lt"/>
                          <a:ea typeface="+mn-ea"/>
                          <a:cs typeface="+mn-cs"/>
                        </a:rPr>
                        <a:t> proven by liver biopsy</a:t>
                      </a:r>
                    </a:p>
                  </a:txBody>
                  <a:tcPr>
                    <a:solidFill>
                      <a:srgbClr val="FFCCCC"/>
                    </a:solidFill>
                  </a:tcPr>
                </a:tc>
                <a:tc hMerge="1">
                  <a:txBody>
                    <a:bodyPr/>
                    <a:lstStyle/>
                    <a:p>
                      <a:endParaRPr lang="en-US"/>
                    </a:p>
                  </a:txBody>
                  <a:tcPr/>
                </a:tc>
                <a:tc hMerge="1">
                  <a:txBody>
                    <a:bodyPr/>
                    <a:lstStyle/>
                    <a:p>
                      <a:endParaRPr lang="en-US"/>
                    </a:p>
                  </a:txBody>
                  <a:tcPr/>
                </a:tc>
              </a:tr>
              <a:tr h="223520">
                <a:tc>
                  <a:txBody>
                    <a:bodyPr/>
                    <a:lstStyle/>
                    <a:p>
                      <a:r>
                        <a:rPr lang="en-US" sz="1200" b="1" dirty="0" smtClean="0">
                          <a:solidFill>
                            <a:schemeClr val="tx1"/>
                          </a:solidFill>
                        </a:rPr>
                        <a:t>BC</a:t>
                      </a:r>
                      <a:endParaRPr lang="en-US" sz="1200" b="1" dirty="0">
                        <a:solidFill>
                          <a:schemeClr val="tx1"/>
                        </a:solidFill>
                      </a:endParaRPr>
                    </a:p>
                  </a:txBody>
                  <a:tcPr>
                    <a:solidFill>
                      <a:schemeClr val="bg1"/>
                    </a:solidFill>
                  </a:tcPr>
                </a:tc>
                <a:tc>
                  <a:txBody>
                    <a:bodyPr/>
                    <a:lstStyle/>
                    <a:p>
                      <a:r>
                        <a:rPr lang="en-US" sz="1200" b="1" kern="1200" dirty="0" smtClean="0">
                          <a:solidFill>
                            <a:schemeClr val="tx1"/>
                          </a:solidFill>
                          <a:latin typeface="+mn-lt"/>
                          <a:ea typeface="+mn-ea"/>
                          <a:cs typeface="+mn-cs"/>
                        </a:rPr>
                        <a:t>ALT &gt;1.5 x </a:t>
                      </a:r>
                      <a:r>
                        <a:rPr lang="en-US" sz="1200" b="1" kern="1200" dirty="0" err="1" smtClean="0">
                          <a:solidFill>
                            <a:schemeClr val="tx1"/>
                          </a:solidFill>
                          <a:latin typeface="+mn-lt"/>
                          <a:ea typeface="+mn-ea"/>
                          <a:cs typeface="+mn-cs"/>
                        </a:rPr>
                        <a:t>ULN</a:t>
                      </a:r>
                      <a:endParaRPr lang="en-US" sz="1200" b="1" kern="1200" dirty="0" smtClean="0">
                        <a:solidFill>
                          <a:schemeClr val="tx1"/>
                        </a:solidFill>
                        <a:latin typeface="+mn-lt"/>
                        <a:ea typeface="+mn-ea"/>
                        <a:cs typeface="+mn-cs"/>
                      </a:endParaRPr>
                    </a:p>
                  </a:txBody>
                  <a:tcP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r>
                        <a:rPr lang="en-US" sz="1200" b="1" kern="1200" baseline="0" dirty="0" smtClean="0">
                          <a:solidFill>
                            <a:schemeClr val="tx1"/>
                          </a:solidFill>
                          <a:latin typeface="+mn-lt"/>
                          <a:ea typeface="+mn-ea"/>
                          <a:cs typeface="+mn-cs"/>
                        </a:rPr>
                        <a:t>  or  elevated ALT*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HIV co-infection by adjudication</a:t>
                      </a:r>
                    </a:p>
                  </a:txBody>
                  <a:tcP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baseline="0" dirty="0" smtClean="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endParaRPr lang="en-US" sz="1200" b="1" kern="1200" baseline="0" dirty="0" smtClean="0">
                        <a:solidFill>
                          <a:schemeClr val="tx1"/>
                        </a:solidFill>
                        <a:latin typeface="+mn-lt"/>
                        <a:ea typeface="+mn-ea"/>
                        <a:cs typeface="+mn-cs"/>
                      </a:endParaRPr>
                    </a:p>
                  </a:txBody>
                  <a:tcPr>
                    <a:solidFill>
                      <a:schemeClr val="bg1"/>
                    </a:solidFill>
                  </a:tcPr>
                </a:tc>
              </a:tr>
              <a:tr h="284480">
                <a:tc>
                  <a:txBody>
                    <a:bodyPr/>
                    <a:lstStyle/>
                    <a:p>
                      <a:r>
                        <a:rPr lang="en-US" sz="1200" b="1" dirty="0" smtClean="0">
                          <a:solidFill>
                            <a:schemeClr val="tx1"/>
                          </a:solidFill>
                        </a:rPr>
                        <a:t>AB</a:t>
                      </a:r>
                      <a:endParaRPr lang="en-US" sz="1200" b="1" dirty="0">
                        <a:solidFill>
                          <a:schemeClr val="tx1"/>
                        </a:solidFill>
                      </a:endParaRPr>
                    </a:p>
                  </a:txBody>
                  <a:tcPr>
                    <a:solidFill>
                      <a:srgbClr val="FFCCCC"/>
                    </a:solidFill>
                  </a:tcPr>
                </a:tc>
                <a:tc>
                  <a:txBody>
                    <a:bodyPr/>
                    <a:lstStyle/>
                    <a:p>
                      <a:r>
                        <a:rPr lang="en-US" sz="1200" b="1" dirty="0" smtClean="0">
                          <a:solidFill>
                            <a:schemeClr val="tx1"/>
                          </a:solidFill>
                        </a:rPr>
                        <a:t>Recognized </a:t>
                      </a:r>
                    </a:p>
                    <a:p>
                      <a:r>
                        <a:rPr lang="en-US" sz="1200" b="1" dirty="0" smtClean="0">
                          <a:solidFill>
                            <a:schemeClr val="tx1"/>
                          </a:solidFill>
                        </a:rPr>
                        <a:t>prescribers</a:t>
                      </a:r>
                      <a:endParaRPr lang="en-US" sz="1200" b="1" dirty="0">
                        <a:solidFill>
                          <a:schemeClr val="tx1"/>
                        </a:solidFill>
                      </a:endParaRPr>
                    </a:p>
                  </a:txBody>
                  <a:tcPr>
                    <a:solidFill>
                      <a:srgbClr val="FFCCCC"/>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 fibrosis restrictions*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Null responders, HIV co-infection</a:t>
                      </a:r>
                      <a:endParaRPr lang="en-US" sz="1200" b="1" kern="1200" baseline="0" dirty="0">
                        <a:solidFill>
                          <a:schemeClr val="tx1"/>
                        </a:solidFill>
                        <a:latin typeface="+mn-lt"/>
                        <a:ea typeface="+mn-ea"/>
                        <a:cs typeface="+mn-cs"/>
                      </a:endParaRPr>
                    </a:p>
                  </a:txBody>
                  <a:tcPr>
                    <a:solidFill>
                      <a:srgbClr val="FFCCCC"/>
                    </a:solidFill>
                  </a:tcPr>
                </a:tc>
                <a:tc hMerge="1">
                  <a:txBody>
                    <a:bodyPr/>
                    <a:lstStyle/>
                    <a:p>
                      <a:endParaRPr lang="en-US" sz="1400" b="1" kern="1200" baseline="0" dirty="0" smtClean="0">
                        <a:solidFill>
                          <a:schemeClr val="tx1"/>
                        </a:solidFill>
                        <a:latin typeface="+mn-lt"/>
                        <a:ea typeface="+mn-ea"/>
                        <a:cs typeface="+mn-cs"/>
                      </a:endParaRPr>
                    </a:p>
                  </a:txBody>
                  <a:tcPr>
                    <a:solidFill>
                      <a:srgbClr val="FFCCCC"/>
                    </a:solidFill>
                  </a:tcPr>
                </a:tc>
                <a:tc>
                  <a:txBody>
                    <a:bodyPr/>
                    <a:lstStyle/>
                    <a:p>
                      <a:r>
                        <a:rPr lang="en-US" sz="1200" b="1" kern="1200" baseline="0" dirty="0" smtClean="0">
                          <a:solidFill>
                            <a:schemeClr val="tx1"/>
                          </a:solidFill>
                          <a:latin typeface="+mn-lt"/>
                          <a:ea typeface="+mn-ea"/>
                          <a:cs typeface="+mn-cs"/>
                        </a:rPr>
                        <a:t>No fibrosis restrictions</a:t>
                      </a:r>
                    </a:p>
                  </a:txBody>
                  <a:tcPr>
                    <a:solidFill>
                      <a:srgbClr val="FFCCCC"/>
                    </a:solidFill>
                  </a:tcPr>
                </a:tc>
              </a:tr>
              <a:tr h="309880">
                <a:tc>
                  <a:txBody>
                    <a:bodyPr/>
                    <a:lstStyle/>
                    <a:p>
                      <a:r>
                        <a:rPr lang="en-US" sz="1200" b="1" dirty="0" smtClean="0">
                          <a:solidFill>
                            <a:schemeClr val="tx1"/>
                          </a:solidFill>
                        </a:rPr>
                        <a:t>SK</a:t>
                      </a:r>
                      <a:endParaRPr lang="en-US" sz="12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 restrictions</a:t>
                      </a:r>
                      <a:endParaRPr lang="en-US" sz="1200" b="1" kern="1200" dirty="0" smtClean="0">
                        <a:solidFill>
                          <a:schemeClr val="tx1"/>
                        </a:solidFill>
                        <a:latin typeface="+mn-lt"/>
                        <a:ea typeface="+mn-ea"/>
                        <a:cs typeface="+mn-cs"/>
                      </a:endParaRPr>
                    </a:p>
                  </a:txBody>
                  <a:tcP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As per </a:t>
                      </a:r>
                      <a:r>
                        <a:rPr lang="en-US" sz="1200" b="1" kern="1200" baseline="0" dirty="0" err="1" smtClean="0">
                          <a:solidFill>
                            <a:schemeClr val="tx1"/>
                          </a:solidFill>
                          <a:latin typeface="+mn-lt"/>
                          <a:ea typeface="+mn-ea"/>
                          <a:cs typeface="+mn-cs"/>
                        </a:rPr>
                        <a:t>CDEC</a:t>
                      </a:r>
                      <a:r>
                        <a:rPr lang="en-US" sz="1200" b="1" kern="1200" baseline="0" dirty="0" smtClean="0">
                          <a:solidFill>
                            <a:schemeClr val="tx1"/>
                          </a:solidFill>
                          <a:latin typeface="+mn-lt"/>
                          <a:ea typeface="+mn-ea"/>
                          <a:cs typeface="+mn-cs"/>
                        </a:rPr>
                        <a:t>,* null responders</a:t>
                      </a:r>
                    </a:p>
                  </a:txBody>
                  <a:tcPr>
                    <a:solidFill>
                      <a:schemeClr val="bg1"/>
                    </a:solidFill>
                  </a:tcPr>
                </a:tc>
                <a:tc hMerge="1">
                  <a:txBody>
                    <a:bodyPr/>
                    <a:lstStyle/>
                    <a:p>
                      <a:endParaRPr lang="en-US" sz="1400" b="1" kern="1200" baseline="0" dirty="0" smtClean="0">
                        <a:solidFill>
                          <a:schemeClr val="tx1"/>
                        </a:solidFill>
                        <a:latin typeface="+mn-lt"/>
                        <a:ea typeface="+mn-ea"/>
                        <a:cs typeface="+mn-cs"/>
                      </a:endParaRPr>
                    </a:p>
                  </a:txBody>
                  <a:tcPr>
                    <a:solidFill>
                      <a:schemeClr val="bg1"/>
                    </a:solidFill>
                  </a:tcPr>
                </a:tc>
                <a:tc>
                  <a:txBody>
                    <a:bodyPr/>
                    <a:lstStyle/>
                    <a:p>
                      <a:r>
                        <a:rPr lang="en-US" sz="1200" b="1" kern="1200" baseline="0" dirty="0" smtClean="0">
                          <a:solidFill>
                            <a:schemeClr val="tx1"/>
                          </a:solidFill>
                          <a:latin typeface="+mn-lt"/>
                          <a:ea typeface="+mn-ea"/>
                          <a:cs typeface="+mn-cs"/>
                        </a:rPr>
                        <a:t>As per </a:t>
                      </a:r>
                      <a:r>
                        <a:rPr lang="en-US" sz="1200" b="1" kern="1200" baseline="0" dirty="0" err="1" smtClean="0">
                          <a:solidFill>
                            <a:schemeClr val="tx1"/>
                          </a:solidFill>
                          <a:latin typeface="+mn-lt"/>
                          <a:ea typeface="+mn-ea"/>
                          <a:cs typeface="+mn-cs"/>
                        </a:rPr>
                        <a:t>CDEC</a:t>
                      </a:r>
                      <a:endParaRPr lang="en-US" sz="1200" b="1" kern="1200" baseline="0" dirty="0" smtClean="0">
                        <a:solidFill>
                          <a:schemeClr val="tx1"/>
                        </a:solidFill>
                        <a:latin typeface="+mn-lt"/>
                        <a:ea typeface="+mn-ea"/>
                        <a:cs typeface="+mn-cs"/>
                      </a:endParaRPr>
                    </a:p>
                  </a:txBody>
                  <a:tcPr>
                    <a:solidFill>
                      <a:schemeClr val="bg1"/>
                    </a:solidFill>
                  </a:tcPr>
                </a:tc>
              </a:tr>
              <a:tr h="304800">
                <a:tc>
                  <a:txBody>
                    <a:bodyPr/>
                    <a:lstStyle/>
                    <a:p>
                      <a:r>
                        <a:rPr lang="en-US" sz="1200" b="1" dirty="0" smtClean="0">
                          <a:solidFill>
                            <a:schemeClr val="tx1"/>
                          </a:solidFill>
                        </a:rPr>
                        <a:t>MB</a:t>
                      </a:r>
                      <a:endParaRPr lang="en-US" sz="12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 restrictions</a:t>
                      </a:r>
                      <a:endParaRPr lang="en-US" sz="1200" b="1" kern="1200" dirty="0" smtClean="0">
                        <a:solidFill>
                          <a:schemeClr val="tx1"/>
                        </a:solidFill>
                        <a:latin typeface="+mn-lt"/>
                        <a:ea typeface="+mn-ea"/>
                        <a:cs typeface="+mn-cs"/>
                      </a:endParaRPr>
                    </a:p>
                  </a:txBody>
                  <a:tcPr>
                    <a:solidFill>
                      <a:srgbClr val="FFCCCC"/>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r>
                        <a:rPr lang="en-US" sz="1200" b="1" kern="1200" baseline="0" dirty="0" smtClean="0">
                          <a:solidFill>
                            <a:schemeClr val="tx1"/>
                          </a:solidFill>
                          <a:latin typeface="+mn-lt"/>
                          <a:ea typeface="+mn-ea"/>
                          <a:cs typeface="+mn-cs"/>
                        </a:rPr>
                        <a:t>** or  elevated ALT,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Null responders</a:t>
                      </a:r>
                    </a:p>
                  </a:txBody>
                  <a:tcPr>
                    <a:solidFill>
                      <a:srgbClr val="FFCCCC"/>
                    </a:solidFill>
                  </a:tcPr>
                </a:tc>
                <a:tc hMerge="1">
                  <a:txBody>
                    <a:bodyPr/>
                    <a:lstStyle/>
                    <a:p>
                      <a:endParaRPr lang="en-US" sz="1400" b="1" kern="1200" baseline="0" dirty="0" smtClean="0">
                        <a:solidFill>
                          <a:schemeClr val="tx1"/>
                        </a:solidFill>
                        <a:latin typeface="+mn-lt"/>
                        <a:ea typeface="+mn-ea"/>
                        <a:cs typeface="+mn-cs"/>
                      </a:endParaRPr>
                    </a:p>
                  </a:txBody>
                  <a:tcPr>
                    <a:solidFill>
                      <a:srgbClr val="FFCCCC"/>
                    </a:solidFill>
                  </a:tcPr>
                </a:tc>
                <a:tc>
                  <a:txBody>
                    <a:bodyPr/>
                    <a:lstStyle/>
                    <a:p>
                      <a:r>
                        <a:rPr lang="en-US" sz="1200" b="1" kern="1200" baseline="0" dirty="0" smtClean="0">
                          <a:solidFill>
                            <a:schemeClr val="tx1"/>
                          </a:solidFill>
                          <a:latin typeface="+mn-lt"/>
                          <a:ea typeface="+mn-ea"/>
                          <a:cs typeface="+mn-cs"/>
                        </a:rPr>
                        <a:t>As per </a:t>
                      </a:r>
                      <a:r>
                        <a:rPr lang="en-US" sz="1200" b="1" kern="1200" baseline="0" dirty="0" err="1" smtClean="0">
                          <a:solidFill>
                            <a:schemeClr val="tx1"/>
                          </a:solidFill>
                          <a:latin typeface="+mn-lt"/>
                          <a:ea typeface="+mn-ea"/>
                          <a:cs typeface="+mn-cs"/>
                        </a:rPr>
                        <a:t>CDEC</a:t>
                      </a:r>
                      <a:endParaRPr lang="en-US" sz="1200" b="1" kern="1200" baseline="0" dirty="0" smtClean="0">
                        <a:solidFill>
                          <a:schemeClr val="tx1"/>
                        </a:solidFill>
                        <a:latin typeface="+mn-lt"/>
                        <a:ea typeface="+mn-ea"/>
                        <a:cs typeface="+mn-cs"/>
                      </a:endParaRPr>
                    </a:p>
                  </a:txBody>
                  <a:tcPr>
                    <a:solidFill>
                      <a:srgbClr val="FFCCCC"/>
                    </a:solidFill>
                  </a:tcPr>
                </a:tc>
              </a:tr>
              <a:tr h="228600">
                <a:tc>
                  <a:txBody>
                    <a:bodyPr/>
                    <a:lstStyle/>
                    <a:p>
                      <a:r>
                        <a:rPr lang="en-US" sz="1200" b="1" dirty="0" smtClean="0">
                          <a:solidFill>
                            <a:schemeClr val="tx1"/>
                          </a:solidFill>
                        </a:rPr>
                        <a:t>ON</a:t>
                      </a:r>
                      <a:endParaRPr lang="en-US" sz="12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ALT &gt;1.5 x </a:t>
                      </a:r>
                      <a:r>
                        <a:rPr lang="en-US" sz="1200" b="1" kern="1200" dirty="0" err="1" smtClean="0">
                          <a:solidFill>
                            <a:schemeClr val="tx1"/>
                          </a:solidFill>
                          <a:latin typeface="+mn-lt"/>
                          <a:ea typeface="+mn-ea"/>
                          <a:cs typeface="+mn-cs"/>
                        </a:rPr>
                        <a:t>ULN</a:t>
                      </a:r>
                      <a:endParaRPr lang="en-US" sz="1200" b="1" kern="1200" dirty="0" smtClean="0">
                        <a:solidFill>
                          <a:schemeClr val="tx1"/>
                        </a:solidFill>
                        <a:latin typeface="+mn-lt"/>
                        <a:ea typeface="+mn-ea"/>
                        <a:cs typeface="+mn-cs"/>
                      </a:endParaRPr>
                    </a:p>
                  </a:txBody>
                  <a:tcPr>
                    <a:solidFill>
                      <a:schemeClr val="bg1"/>
                    </a:solidFill>
                  </a:tcPr>
                </a:tc>
                <a:tc gridSpan="2">
                  <a:txBody>
                    <a:bodyPr/>
                    <a:lstStyle/>
                    <a:p>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r>
                        <a:rPr lang="en-US" sz="1200" b="1" kern="1200" baseline="0" dirty="0" smtClean="0">
                          <a:solidFill>
                            <a:schemeClr val="tx1"/>
                          </a:solidFill>
                          <a:latin typeface="+mn-lt"/>
                          <a:ea typeface="+mn-ea"/>
                          <a:cs typeface="+mn-cs"/>
                        </a:rPr>
                        <a:t>** </a:t>
                      </a:r>
                    </a:p>
                    <a:p>
                      <a:r>
                        <a:rPr lang="en-US" sz="1200" b="1" kern="1200" baseline="0" dirty="0" smtClean="0">
                          <a:solidFill>
                            <a:schemeClr val="tx1"/>
                          </a:solidFill>
                          <a:latin typeface="+mn-lt"/>
                          <a:ea typeface="+mn-ea"/>
                          <a:cs typeface="+mn-cs"/>
                        </a:rPr>
                        <a:t>HIV co-infection; Metavir score or equivalent</a:t>
                      </a:r>
                      <a:endParaRPr lang="en-US" sz="1200" b="1" kern="1200" baseline="0" dirty="0">
                        <a:solidFill>
                          <a:schemeClr val="tx1"/>
                        </a:solidFill>
                        <a:latin typeface="+mn-lt"/>
                        <a:ea typeface="+mn-ea"/>
                        <a:cs typeface="+mn-cs"/>
                      </a:endParaRPr>
                    </a:p>
                  </a:txBody>
                  <a:tcPr>
                    <a:solidFill>
                      <a:schemeClr val="bg1"/>
                    </a:solidFill>
                  </a:tcPr>
                </a:tc>
                <a:tc hMerge="1">
                  <a:txBody>
                    <a:bodyPr/>
                    <a:lstStyle/>
                    <a:p>
                      <a:endParaRPr lang="en-US" sz="1400" b="1" kern="1200" baseline="0" dirty="0" smtClean="0">
                        <a:solidFill>
                          <a:schemeClr val="tx1"/>
                        </a:solidFill>
                        <a:latin typeface="+mn-lt"/>
                        <a:ea typeface="+mn-ea"/>
                        <a:cs typeface="+mn-cs"/>
                      </a:endParaRPr>
                    </a:p>
                  </a:txBody>
                  <a:tcPr>
                    <a:solidFill>
                      <a:schemeClr val="bg1"/>
                    </a:solidFill>
                  </a:tcPr>
                </a:tc>
                <a:tc>
                  <a:txBody>
                    <a:bodyPr/>
                    <a:lstStyle/>
                    <a:p>
                      <a:r>
                        <a:rPr lang="en-US" sz="1200" b="1" kern="1200" baseline="0" dirty="0" smtClean="0">
                          <a:solidFill>
                            <a:schemeClr val="tx1"/>
                          </a:solidFill>
                          <a:latin typeface="+mn-lt"/>
                          <a:ea typeface="+mn-ea"/>
                          <a:cs typeface="+mn-cs"/>
                        </a:rPr>
                        <a:t>Null responders only</a:t>
                      </a:r>
                    </a:p>
                  </a:txBody>
                  <a:tcPr>
                    <a:solidFill>
                      <a:schemeClr val="bg1"/>
                    </a:solidFill>
                  </a:tcPr>
                </a:tc>
              </a:tr>
              <a:tr h="223520">
                <a:tc>
                  <a:txBody>
                    <a:bodyPr/>
                    <a:lstStyle/>
                    <a:p>
                      <a:r>
                        <a:rPr lang="en-US" sz="1200" b="1" dirty="0" smtClean="0">
                          <a:solidFill>
                            <a:schemeClr val="tx1"/>
                          </a:solidFill>
                        </a:rPr>
                        <a:t>QC</a:t>
                      </a:r>
                      <a:endParaRPr lang="en-US" sz="12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 restrictions</a:t>
                      </a:r>
                      <a:endParaRPr lang="en-US" sz="1200" dirty="0">
                        <a:solidFill>
                          <a:schemeClr val="tx1"/>
                        </a:solidFill>
                      </a:endParaRPr>
                    </a:p>
                  </a:txBody>
                  <a:tcPr>
                    <a:solidFill>
                      <a:srgbClr val="FFCCCC"/>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 restrictions*</a:t>
                      </a:r>
                      <a:endParaRPr lang="en-US" sz="1200" b="1" kern="1200" baseline="0" dirty="0">
                        <a:solidFill>
                          <a:schemeClr val="tx1"/>
                        </a:solidFill>
                        <a:latin typeface="+mn-lt"/>
                        <a:ea typeface="+mn-ea"/>
                        <a:cs typeface="+mn-cs"/>
                      </a:endParaRPr>
                    </a:p>
                  </a:txBody>
                  <a:tcPr>
                    <a:solidFill>
                      <a:srgbClr val="FFCCCC"/>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baseline="0" dirty="0" smtClean="0">
                        <a:solidFill>
                          <a:schemeClr val="tx1"/>
                        </a:solidFill>
                        <a:latin typeface="+mn-lt"/>
                        <a:ea typeface="+mn-ea"/>
                        <a:cs typeface="+mn-cs"/>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 restrictions*</a:t>
                      </a:r>
                    </a:p>
                  </a:txBody>
                  <a:tcPr>
                    <a:solidFill>
                      <a:srgbClr val="FFCCCC"/>
                    </a:solidFill>
                  </a:tcPr>
                </a:tc>
              </a:tr>
              <a:tr h="172720">
                <a:tc>
                  <a:txBody>
                    <a:bodyPr/>
                    <a:lstStyle/>
                    <a:p>
                      <a:r>
                        <a:rPr lang="en-US" sz="1200" b="1" dirty="0" smtClean="0">
                          <a:solidFill>
                            <a:schemeClr val="tx1"/>
                          </a:solidFill>
                        </a:rPr>
                        <a:t>NB</a:t>
                      </a:r>
                      <a:endParaRPr lang="en-US" sz="1200" b="1" dirty="0">
                        <a:solidFill>
                          <a:schemeClr val="tx1"/>
                        </a:solidFill>
                      </a:endParaRPr>
                    </a:p>
                  </a:txBody>
                  <a:tcPr>
                    <a:solidFill>
                      <a:schemeClr val="bg1"/>
                    </a:solidFill>
                  </a:tcPr>
                </a:tc>
                <a:tc>
                  <a:txBody>
                    <a:bodyPr/>
                    <a:lstStyle/>
                    <a:p>
                      <a:r>
                        <a:rPr lang="en-US" sz="1200" b="1" dirty="0" smtClean="0">
                          <a:solidFill>
                            <a:schemeClr val="tx1"/>
                          </a:solidFill>
                        </a:rPr>
                        <a:t>Internal medicine specialists</a:t>
                      </a:r>
                      <a:endParaRPr lang="en-US" sz="1200" b="1" dirty="0">
                        <a:solidFill>
                          <a:schemeClr val="tx1"/>
                        </a:solidFill>
                      </a:endParaRPr>
                    </a:p>
                  </a:txBody>
                  <a:tcPr>
                    <a:solidFill>
                      <a:schemeClr val="bg1"/>
                    </a:solidFill>
                  </a:tcPr>
                </a:tc>
                <a:tc gridSpan="2">
                  <a:txBody>
                    <a:bodyPr/>
                    <a:lstStyle/>
                    <a:p>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r>
                        <a:rPr lang="en-US" sz="1200" b="1" kern="1200" baseline="0" dirty="0" smtClean="0">
                          <a:solidFill>
                            <a:schemeClr val="tx1"/>
                          </a:solidFill>
                          <a:latin typeface="+mn-lt"/>
                          <a:ea typeface="+mn-ea"/>
                          <a:cs typeface="+mn-cs"/>
                        </a:rPr>
                        <a:t>;** specialist recommendation</a:t>
                      </a:r>
                    </a:p>
                    <a:p>
                      <a:r>
                        <a:rPr lang="en-US" sz="1200" b="1" kern="1200" baseline="0" dirty="0" smtClean="0">
                          <a:solidFill>
                            <a:schemeClr val="tx1"/>
                          </a:solidFill>
                          <a:latin typeface="+mn-lt"/>
                          <a:ea typeface="+mn-ea"/>
                          <a:cs typeface="+mn-cs"/>
                        </a:rPr>
                        <a:t>Null responders</a:t>
                      </a:r>
                      <a:endParaRPr lang="en-US" sz="1200" b="1" kern="1200" baseline="0" dirty="0">
                        <a:solidFill>
                          <a:schemeClr val="tx1"/>
                        </a:solidFill>
                        <a:latin typeface="+mn-lt"/>
                        <a:ea typeface="+mn-ea"/>
                        <a:cs typeface="+mn-cs"/>
                      </a:endParaRPr>
                    </a:p>
                  </a:txBody>
                  <a:tcP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baseline="0" dirty="0" smtClean="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As per </a:t>
                      </a:r>
                      <a:r>
                        <a:rPr lang="en-US" sz="1200" b="1" kern="1200" baseline="0" dirty="0" err="1" smtClean="0">
                          <a:solidFill>
                            <a:schemeClr val="tx1"/>
                          </a:solidFill>
                          <a:latin typeface="+mn-lt"/>
                          <a:ea typeface="+mn-ea"/>
                          <a:cs typeface="+mn-cs"/>
                        </a:rPr>
                        <a:t>CDEC</a:t>
                      </a:r>
                      <a:endParaRPr lang="en-US" sz="1200" b="1" kern="1200" baseline="0" dirty="0" smtClean="0">
                        <a:solidFill>
                          <a:schemeClr val="tx1"/>
                        </a:solidFill>
                        <a:latin typeface="+mn-lt"/>
                        <a:ea typeface="+mn-ea"/>
                        <a:cs typeface="+mn-cs"/>
                      </a:endParaRPr>
                    </a:p>
                  </a:txBody>
                  <a:tcPr>
                    <a:solidFill>
                      <a:schemeClr val="bg1"/>
                    </a:solidFill>
                  </a:tcPr>
                </a:tc>
              </a:tr>
              <a:tr h="233680">
                <a:tc>
                  <a:txBody>
                    <a:bodyPr/>
                    <a:lstStyle/>
                    <a:p>
                      <a:r>
                        <a:rPr lang="en-US" sz="1200" b="1" dirty="0" smtClean="0">
                          <a:solidFill>
                            <a:schemeClr val="tx1"/>
                          </a:solidFill>
                        </a:rPr>
                        <a:t>NS</a:t>
                      </a:r>
                      <a:endParaRPr lang="en-US" sz="1200" b="1" dirty="0">
                        <a:solidFill>
                          <a:schemeClr val="tx1"/>
                        </a:solidFill>
                      </a:endParaRPr>
                    </a:p>
                  </a:txBody>
                  <a:tcPr>
                    <a:solidFill>
                      <a:srgbClr val="FFCCCC"/>
                    </a:solidFill>
                  </a:tcPr>
                </a:tc>
                <a:tc>
                  <a:txBody>
                    <a:bodyPr/>
                    <a:lstStyle/>
                    <a:p>
                      <a:r>
                        <a:rPr lang="en-US" sz="1200" b="1" dirty="0" smtClean="0">
                          <a:solidFill>
                            <a:schemeClr val="tx1"/>
                          </a:solidFill>
                        </a:rPr>
                        <a:t>Hepatologists </a:t>
                      </a:r>
                      <a:endParaRPr lang="en-US" sz="1200" b="1" dirty="0">
                        <a:solidFill>
                          <a:schemeClr val="tx1"/>
                        </a:solidFill>
                      </a:endParaRPr>
                    </a:p>
                  </a:txBody>
                  <a:tcPr>
                    <a:solidFill>
                      <a:srgbClr val="FFCCCC"/>
                    </a:solidFill>
                  </a:tcPr>
                </a:tc>
                <a:tc gridSpan="2">
                  <a:txBody>
                    <a:bodyPr/>
                    <a:lstStyle/>
                    <a:p>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r>
                        <a:rPr lang="en-US" sz="1200" b="1" kern="1200" baseline="0" dirty="0" smtClean="0">
                          <a:solidFill>
                            <a:schemeClr val="tx1"/>
                          </a:solidFill>
                          <a:latin typeface="+mn-lt"/>
                          <a:ea typeface="+mn-ea"/>
                          <a:cs typeface="+mn-cs"/>
                        </a:rPr>
                        <a:t>;** specialist recommendation</a:t>
                      </a:r>
                    </a:p>
                    <a:p>
                      <a:r>
                        <a:rPr lang="en-US" sz="1200" b="1" kern="1200" baseline="0" dirty="0" smtClean="0">
                          <a:solidFill>
                            <a:schemeClr val="tx1"/>
                          </a:solidFill>
                          <a:latin typeface="+mn-lt"/>
                          <a:ea typeface="+mn-ea"/>
                          <a:cs typeface="+mn-cs"/>
                        </a:rPr>
                        <a:t>Null responders</a:t>
                      </a:r>
                      <a:endParaRPr lang="en-US" sz="1200" b="1" kern="1200" baseline="0" dirty="0">
                        <a:solidFill>
                          <a:schemeClr val="tx1"/>
                        </a:solidFill>
                        <a:latin typeface="+mn-lt"/>
                        <a:ea typeface="+mn-ea"/>
                        <a:cs typeface="+mn-cs"/>
                      </a:endParaRPr>
                    </a:p>
                  </a:txBody>
                  <a:tcPr>
                    <a:solidFill>
                      <a:srgbClr val="FFCCCC"/>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baseline="0" dirty="0" smtClean="0">
                        <a:solidFill>
                          <a:schemeClr val="tx1"/>
                        </a:solidFill>
                        <a:latin typeface="+mn-lt"/>
                        <a:ea typeface="+mn-ea"/>
                        <a:cs typeface="+mn-cs"/>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Fibrosis stage ≥</a:t>
                      </a:r>
                      <a:r>
                        <a:rPr lang="en-US" sz="1200" b="1" kern="1200" baseline="0" dirty="0" err="1" smtClean="0">
                          <a:solidFill>
                            <a:schemeClr val="tx1"/>
                          </a:solidFill>
                          <a:latin typeface="+mn-lt"/>
                          <a:ea typeface="+mn-ea"/>
                          <a:cs typeface="+mn-cs"/>
                        </a:rPr>
                        <a:t>F2</a:t>
                      </a:r>
                      <a:endParaRPr lang="en-US" sz="1200" b="1" kern="1200" baseline="0" dirty="0" smtClean="0">
                        <a:solidFill>
                          <a:schemeClr val="tx1"/>
                        </a:solidFill>
                        <a:latin typeface="+mn-lt"/>
                        <a:ea typeface="+mn-ea"/>
                        <a:cs typeface="+mn-cs"/>
                      </a:endParaRPr>
                    </a:p>
                  </a:txBody>
                  <a:tcPr>
                    <a:solidFill>
                      <a:srgbClr val="FFCCCC"/>
                    </a:solidFill>
                  </a:tcPr>
                </a:tc>
              </a:tr>
              <a:tr h="203200">
                <a:tc>
                  <a:txBody>
                    <a:bodyPr/>
                    <a:lstStyle/>
                    <a:p>
                      <a:r>
                        <a:rPr lang="en-US" sz="1200" b="1" dirty="0" smtClean="0">
                          <a:solidFill>
                            <a:schemeClr val="tx1"/>
                          </a:solidFill>
                        </a:rPr>
                        <a:t>PEI</a:t>
                      </a:r>
                      <a:endParaRPr lang="en-US" sz="1200" b="1" dirty="0">
                        <a:solidFill>
                          <a:schemeClr val="tx1"/>
                        </a:solidFill>
                      </a:endParaRPr>
                    </a:p>
                  </a:txBody>
                  <a:tcPr>
                    <a:solidFill>
                      <a:schemeClr val="bg1"/>
                    </a:solidFill>
                  </a:tcPr>
                </a:tc>
                <a:tc>
                  <a:txBody>
                    <a:bodyPr/>
                    <a:lstStyle/>
                    <a:p>
                      <a:r>
                        <a:rPr lang="en-US" sz="1200" b="1" dirty="0" smtClean="0">
                          <a:solidFill>
                            <a:schemeClr val="tx1"/>
                          </a:solidFill>
                        </a:rPr>
                        <a:t>Individual requests</a:t>
                      </a:r>
                      <a:endParaRPr lang="en-US" sz="1200" b="1" dirty="0">
                        <a:solidFill>
                          <a:schemeClr val="tx1"/>
                        </a:solidFill>
                      </a:endParaRPr>
                    </a:p>
                  </a:txBody>
                  <a:tcPr>
                    <a:solidFill>
                      <a:schemeClr val="bg1"/>
                    </a:solidFill>
                  </a:tcPr>
                </a:tc>
                <a:tc gridSpan="2">
                  <a:txBody>
                    <a:bodyPr/>
                    <a:lstStyle/>
                    <a:p>
                      <a:r>
                        <a:rPr lang="en-US" sz="1200" b="1" kern="1200" baseline="0" dirty="0" smtClean="0">
                          <a:solidFill>
                            <a:schemeClr val="tx1"/>
                          </a:solidFill>
                          <a:latin typeface="+mn-lt"/>
                          <a:ea typeface="+mn-ea"/>
                          <a:cs typeface="+mn-cs"/>
                        </a:rPr>
                        <a:t>Not listed</a:t>
                      </a:r>
                      <a:endParaRPr lang="en-US" sz="1200" b="1" kern="1200" baseline="0" dirty="0">
                        <a:solidFill>
                          <a:schemeClr val="tx1"/>
                        </a:solidFill>
                        <a:latin typeface="+mn-lt"/>
                        <a:ea typeface="+mn-ea"/>
                        <a:cs typeface="+mn-cs"/>
                      </a:endParaRPr>
                    </a:p>
                  </a:txBody>
                  <a:tcPr>
                    <a:solidFill>
                      <a:schemeClr val="bg1"/>
                    </a:solidFill>
                  </a:tcPr>
                </a:tc>
                <a:tc hMerge="1">
                  <a:txBody>
                    <a:bodyPr/>
                    <a:lstStyle/>
                    <a:p>
                      <a:endParaRPr lang="en-US" sz="1400" b="1" kern="1200" baseline="0" dirty="0" smtClean="0">
                        <a:solidFill>
                          <a:schemeClr val="tx1"/>
                        </a:solidFill>
                        <a:latin typeface="+mn-lt"/>
                        <a:ea typeface="+mn-ea"/>
                        <a:cs typeface="+mn-cs"/>
                      </a:endParaRPr>
                    </a:p>
                  </a:txBody>
                  <a:tcPr>
                    <a:solidFill>
                      <a:schemeClr val="bg1"/>
                    </a:solidFill>
                  </a:tcPr>
                </a:tc>
                <a:tc>
                  <a:txBody>
                    <a:bodyPr/>
                    <a:lstStyle/>
                    <a:p>
                      <a:r>
                        <a:rPr lang="en-US" sz="1200" b="1" kern="1200" baseline="0" dirty="0" smtClean="0">
                          <a:solidFill>
                            <a:schemeClr val="tx1"/>
                          </a:solidFill>
                          <a:latin typeface="+mn-lt"/>
                          <a:ea typeface="+mn-ea"/>
                          <a:cs typeface="+mn-cs"/>
                        </a:rPr>
                        <a:t>Not listed</a:t>
                      </a:r>
                    </a:p>
                  </a:txBody>
                  <a:tcPr>
                    <a:solidFill>
                      <a:schemeClr val="bg1"/>
                    </a:solidFill>
                  </a:tcPr>
                </a:tc>
              </a:tr>
              <a:tr h="264160">
                <a:tc>
                  <a:txBody>
                    <a:bodyPr/>
                    <a:lstStyle/>
                    <a:p>
                      <a:r>
                        <a:rPr lang="en-US" sz="1200" b="1" dirty="0" smtClean="0">
                          <a:solidFill>
                            <a:schemeClr val="tx1"/>
                          </a:solidFill>
                        </a:rPr>
                        <a:t>NL</a:t>
                      </a:r>
                      <a:endParaRPr lang="en-US" sz="12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Internal medicine specialists</a:t>
                      </a:r>
                      <a:endParaRPr lang="en-US" sz="1200" b="1" dirty="0">
                        <a:solidFill>
                          <a:schemeClr val="tx1"/>
                        </a:solidFill>
                      </a:endParaRPr>
                    </a:p>
                  </a:txBody>
                  <a:tcPr>
                    <a:solidFill>
                      <a:srgbClr val="FFCCCC"/>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Not listed</a:t>
                      </a:r>
                      <a:endParaRPr lang="en-US" sz="1200" b="1" kern="1200" baseline="0" dirty="0">
                        <a:solidFill>
                          <a:schemeClr val="tx1"/>
                        </a:solidFill>
                        <a:latin typeface="+mn-lt"/>
                        <a:ea typeface="+mn-ea"/>
                        <a:cs typeface="+mn-cs"/>
                      </a:endParaRPr>
                    </a:p>
                  </a:txBody>
                  <a:tcPr>
                    <a:solidFill>
                      <a:srgbClr val="FFCCCC"/>
                    </a:solidFill>
                  </a:tcPr>
                </a:tc>
                <a:tc hMerge="1">
                  <a:txBody>
                    <a:bodyPr/>
                    <a:lstStyle/>
                    <a:p>
                      <a:endParaRPr lang="en-US" sz="1400" b="1" kern="1200" baseline="0" dirty="0" smtClean="0">
                        <a:solidFill>
                          <a:schemeClr val="tx1"/>
                        </a:solidFill>
                        <a:latin typeface="+mn-lt"/>
                        <a:ea typeface="+mn-ea"/>
                        <a:cs typeface="+mn-cs"/>
                      </a:endParaRPr>
                    </a:p>
                  </a:txBody>
                  <a:tcPr>
                    <a:solidFill>
                      <a:srgbClr val="FFCCCC"/>
                    </a:solidFill>
                  </a:tcPr>
                </a:tc>
                <a:tc>
                  <a:txBody>
                    <a:bodyPr/>
                    <a:lstStyle/>
                    <a:p>
                      <a:r>
                        <a:rPr lang="en-US" sz="1200" b="1" kern="1200" baseline="0" dirty="0" smtClean="0">
                          <a:solidFill>
                            <a:schemeClr val="tx1"/>
                          </a:solidFill>
                          <a:latin typeface="+mn-lt"/>
                          <a:ea typeface="+mn-ea"/>
                          <a:cs typeface="+mn-cs"/>
                        </a:rPr>
                        <a:t>Not listed</a:t>
                      </a:r>
                    </a:p>
                  </a:txBody>
                  <a:tcPr>
                    <a:solidFill>
                      <a:srgbClr val="FFCCCC"/>
                    </a:solidFill>
                  </a:tcPr>
                </a:tc>
              </a:tr>
            </a:tbl>
          </a:graphicData>
        </a:graphic>
      </p:graphicFrame>
      <p:sp>
        <p:nvSpPr>
          <p:cNvPr id="16" name="TextBox 15"/>
          <p:cNvSpPr txBox="1"/>
          <p:nvPr/>
        </p:nvSpPr>
        <p:spPr>
          <a:xfrm>
            <a:off x="200025" y="5943600"/>
            <a:ext cx="5965095" cy="707886"/>
          </a:xfrm>
          <a:prstGeom prst="rect">
            <a:avLst/>
          </a:prstGeom>
          <a:noFill/>
        </p:spPr>
        <p:txBody>
          <a:bodyPr wrap="none" rtlCol="0">
            <a:spAutoFit/>
          </a:bodyPr>
          <a:lstStyle/>
          <a:p>
            <a:r>
              <a:rPr lang="en-US" sz="1000" dirty="0" smtClean="0"/>
              <a:t>*No biopsy requirement</a:t>
            </a:r>
          </a:p>
          <a:p>
            <a:r>
              <a:rPr lang="en-US" sz="1000" dirty="0" smtClean="0"/>
              <a:t>**Metavir score or equivalent in MB; by any method of fibrosis assessment in ON; biopsy or Fibroscan </a:t>
            </a:r>
          </a:p>
          <a:p>
            <a:r>
              <a:rPr lang="en-US" sz="1000" dirty="0" smtClean="0"/>
              <a:t>where available in NB, NS </a:t>
            </a:r>
          </a:p>
          <a:p>
            <a:r>
              <a:rPr lang="en-US" sz="1000" dirty="0" err="1" smtClean="0"/>
              <a:t>CDEC</a:t>
            </a:r>
            <a:r>
              <a:rPr lang="en-US" sz="1000" dirty="0" smtClean="0"/>
              <a:t> =  Canadian Drug Expert Committee; </a:t>
            </a:r>
            <a:r>
              <a:rPr lang="en-US" sz="1000" dirty="0" err="1" smtClean="0"/>
              <a:t>ULN</a:t>
            </a:r>
            <a:r>
              <a:rPr lang="en-US" sz="1000" dirty="0" smtClean="0"/>
              <a:t> = upper limit of normal </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990600"/>
            <a:ext cx="8229600" cy="1143000"/>
          </a:xfrm>
        </p:spPr>
        <p:txBody>
          <a:bodyPr>
            <a:normAutofit fontScale="90000"/>
          </a:bodyPr>
          <a:lstStyle/>
          <a:p>
            <a:r>
              <a:rPr lang="en-US" dirty="0" smtClean="0"/>
              <a:t>Patients treated for hepatitis C </a:t>
            </a:r>
            <a:br>
              <a:rPr lang="en-US" dirty="0" smtClean="0"/>
            </a:br>
            <a:r>
              <a:rPr lang="en-US" dirty="0" smtClean="0"/>
              <a:t>by year in Canada</a:t>
            </a:r>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990600" y="2371725"/>
            <a:ext cx="7191375" cy="3724275"/>
          </a:xfrm>
          <a:prstGeom prst="rect">
            <a:avLst/>
          </a:prstGeom>
          <a:noFill/>
          <a:ln w="9525">
            <a:noFill/>
            <a:miter lim="800000"/>
            <a:headEnd/>
            <a:tailEnd/>
          </a:ln>
        </p:spPr>
      </p:pic>
      <p:sp>
        <p:nvSpPr>
          <p:cNvPr id="5" name="TextBox 4"/>
          <p:cNvSpPr txBox="1"/>
          <p:nvPr/>
        </p:nvSpPr>
        <p:spPr>
          <a:xfrm>
            <a:off x="1752600" y="6172200"/>
            <a:ext cx="1449436" cy="246221"/>
          </a:xfrm>
          <a:prstGeom prst="rect">
            <a:avLst/>
          </a:prstGeom>
          <a:noFill/>
        </p:spPr>
        <p:txBody>
          <a:bodyPr wrap="none" rtlCol="0">
            <a:spAutoFit/>
          </a:bodyPr>
          <a:lstStyle/>
          <a:p>
            <a:r>
              <a:rPr lang="en-US" sz="1000" dirty="0" smtClean="0"/>
              <a:t>Source: </a:t>
            </a:r>
            <a:r>
              <a:rPr lang="en-US" sz="1000" dirty="0" err="1" smtClean="0"/>
              <a:t>IMS</a:t>
            </a:r>
            <a:r>
              <a:rPr lang="en-US" sz="1000" dirty="0" smtClean="0"/>
              <a:t> Brogan Inc. </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Expenditures by the Health Canada on hepatitis C programs, 1999-2004</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1162050" y="2057400"/>
            <a:ext cx="6819900" cy="3895725"/>
          </a:xfrm>
          <a:prstGeom prst="rect">
            <a:avLst/>
          </a:prstGeom>
          <a:noFill/>
          <a:ln w="9525">
            <a:noFill/>
            <a:miter lim="800000"/>
            <a:headEnd/>
            <a:tailEnd/>
          </a:ln>
        </p:spPr>
      </p:pic>
      <p:sp>
        <p:nvSpPr>
          <p:cNvPr id="6" name="TextBox 5"/>
          <p:cNvSpPr txBox="1"/>
          <p:nvPr/>
        </p:nvSpPr>
        <p:spPr>
          <a:xfrm>
            <a:off x="808335" y="6376512"/>
            <a:ext cx="4415144" cy="246221"/>
          </a:xfrm>
          <a:prstGeom prst="rect">
            <a:avLst/>
          </a:prstGeom>
          <a:noFill/>
        </p:spPr>
        <p:txBody>
          <a:bodyPr wrap="square" rtlCol="0">
            <a:spAutoFit/>
          </a:bodyPr>
          <a:lstStyle/>
          <a:p>
            <a:r>
              <a:rPr lang="en-US" sz="1000" dirty="0" smtClean="0"/>
              <a:t>Source: Public Health Agency of Canada (for details see full publication) </a:t>
            </a:r>
            <a:endParaRPr lang="en-US" sz="1000" dirty="0"/>
          </a:p>
        </p:txBody>
      </p:sp>
      <p:sp>
        <p:nvSpPr>
          <p:cNvPr id="7" name="TextBox 6"/>
          <p:cNvSpPr txBox="1"/>
          <p:nvPr/>
        </p:nvSpPr>
        <p:spPr>
          <a:xfrm>
            <a:off x="762000" y="6096000"/>
            <a:ext cx="4461478" cy="246221"/>
          </a:xfrm>
          <a:prstGeom prst="rect">
            <a:avLst/>
          </a:prstGeom>
          <a:noFill/>
        </p:spPr>
        <p:txBody>
          <a:bodyPr wrap="none" rtlCol="0">
            <a:spAutoFit/>
          </a:bodyPr>
          <a:lstStyle/>
          <a:p>
            <a:r>
              <a:rPr lang="en-US" sz="1000" dirty="0" smtClean="0"/>
              <a:t>In addition to </a:t>
            </a:r>
            <a:r>
              <a:rPr lang="en-US" sz="1000" dirty="0" err="1" smtClean="0"/>
              <a:t>PHAC</a:t>
            </a:r>
            <a:r>
              <a:rPr lang="en-US" sz="1000" dirty="0" smtClean="0"/>
              <a:t>, some provincial governments also have established programs</a:t>
            </a: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normAutofit fontScale="90000"/>
          </a:bodyPr>
          <a:lstStyle/>
          <a:p>
            <a:r>
              <a:rPr lang="en-US" dirty="0" smtClean="0"/>
              <a:t>Provincial government responses to hepatitis C</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54277372"/>
              </p:ext>
            </p:extLst>
          </p:nvPr>
        </p:nvGraphicFramePr>
        <p:xfrm>
          <a:off x="187960" y="2057400"/>
          <a:ext cx="8768080" cy="3662680"/>
        </p:xfrm>
        <a:graphic>
          <a:graphicData uri="http://schemas.openxmlformats.org/drawingml/2006/table">
            <a:tbl>
              <a:tblPr firstRow="1" bandRow="1">
                <a:tableStyleId>{5C22544A-7EE6-4342-B048-85BDC9FD1C3A}</a:tableStyleId>
              </a:tblPr>
              <a:tblGrid>
                <a:gridCol w="533401"/>
                <a:gridCol w="2590800"/>
                <a:gridCol w="4343400"/>
                <a:gridCol w="1300479"/>
              </a:tblGrid>
              <a:tr h="370840">
                <a:tc>
                  <a:txBody>
                    <a:bodyPr/>
                    <a:lstStyle/>
                    <a:p>
                      <a:endParaRPr lang="en-US" sz="2000" b="1" kern="1200" dirty="0" smtClean="0">
                        <a:solidFill>
                          <a:schemeClr val="bg1"/>
                        </a:solidFill>
                        <a:latin typeface="+mn-lt"/>
                        <a:ea typeface="+mn-ea"/>
                        <a:cs typeface="+mn-cs"/>
                      </a:endParaRPr>
                    </a:p>
                  </a:txBody>
                  <a:tcPr>
                    <a:solidFill>
                      <a:srgbClr val="C00000"/>
                    </a:solidFill>
                  </a:tcPr>
                </a:tc>
                <a:tc>
                  <a:txBody>
                    <a:bodyPr/>
                    <a:lstStyle/>
                    <a:p>
                      <a:pPr algn="ctr"/>
                      <a:r>
                        <a:rPr lang="en-US" sz="1800" b="1" kern="1200" dirty="0" smtClean="0">
                          <a:solidFill>
                            <a:schemeClr val="bg1"/>
                          </a:solidFill>
                          <a:latin typeface="+mn-lt"/>
                          <a:ea typeface="+mn-ea"/>
                          <a:cs typeface="+mn-cs"/>
                        </a:rPr>
                        <a:t>Department/Division</a:t>
                      </a:r>
                    </a:p>
                  </a:txBody>
                  <a:tcPr>
                    <a:solidFill>
                      <a:schemeClr val="tx1"/>
                    </a:solidFill>
                  </a:tcPr>
                </a:tc>
                <a:tc>
                  <a:txBody>
                    <a:bodyPr/>
                    <a:lstStyle/>
                    <a:p>
                      <a:pPr algn="ctr"/>
                      <a:r>
                        <a:rPr lang="en-US" sz="1800" b="1" kern="1200" dirty="0" smtClean="0">
                          <a:solidFill>
                            <a:schemeClr val="bg1"/>
                          </a:solidFill>
                          <a:latin typeface="+mn-lt"/>
                          <a:ea typeface="+mn-ea"/>
                          <a:cs typeface="+mn-cs"/>
                        </a:rPr>
                        <a:t>Activities</a:t>
                      </a:r>
                    </a:p>
                  </a:txBody>
                  <a:tcPr>
                    <a:solidFill>
                      <a:schemeClr val="tx1"/>
                    </a:solidFill>
                  </a:tcPr>
                </a:tc>
                <a:tc>
                  <a:txBody>
                    <a:bodyPr/>
                    <a:lstStyle/>
                    <a:p>
                      <a:pPr algn="ctr"/>
                      <a:r>
                        <a:rPr lang="en-US" sz="1800" b="1" kern="1200" dirty="0" smtClean="0">
                          <a:solidFill>
                            <a:schemeClr val="bg1"/>
                          </a:solidFill>
                          <a:latin typeface="+mn-lt"/>
                          <a:ea typeface="+mn-ea"/>
                          <a:cs typeface="+mn-cs"/>
                        </a:rPr>
                        <a:t>Budget</a:t>
                      </a:r>
                    </a:p>
                  </a:txBody>
                  <a:tcPr>
                    <a:solidFill>
                      <a:schemeClr val="tx1"/>
                    </a:solidFill>
                  </a:tcPr>
                </a:tc>
              </a:tr>
              <a:tr h="223520">
                <a:tc>
                  <a:txBody>
                    <a:bodyPr/>
                    <a:lstStyle/>
                    <a:p>
                      <a:r>
                        <a:rPr lang="en-US" sz="1400" b="1" dirty="0" smtClean="0">
                          <a:solidFill>
                            <a:schemeClr val="tx1"/>
                          </a:solidFill>
                        </a:rPr>
                        <a:t>BC</a:t>
                      </a:r>
                      <a:endParaRPr lang="en-US" sz="1400" b="1" dirty="0">
                        <a:solidFill>
                          <a:schemeClr val="tx1"/>
                        </a:solidFill>
                      </a:endParaRPr>
                    </a:p>
                  </a:txBody>
                  <a:tcPr>
                    <a:solidFill>
                      <a:schemeClr val="bg1"/>
                    </a:solidFill>
                  </a:tcPr>
                </a:tc>
                <a:tc>
                  <a:txBody>
                    <a:bodyPr/>
                    <a:lstStyle/>
                    <a:p>
                      <a:r>
                        <a:rPr lang="en-US" sz="1400" b="1" kern="1200" dirty="0" smtClean="0">
                          <a:solidFill>
                            <a:schemeClr val="tx1"/>
                          </a:solidFill>
                          <a:latin typeface="+mn-lt"/>
                          <a:ea typeface="+mn-ea"/>
                          <a:cs typeface="+mn-cs"/>
                        </a:rPr>
                        <a:t>BC Hepatitis Services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Surveillance, laboratory and nursing services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$1.36 M</a:t>
                      </a:r>
                    </a:p>
                  </a:txBody>
                  <a:tcPr>
                    <a:solidFill>
                      <a:schemeClr val="bg1"/>
                    </a:solidFill>
                  </a:tcPr>
                </a:tc>
              </a:tr>
              <a:tr h="284480">
                <a:tc>
                  <a:txBody>
                    <a:bodyPr/>
                    <a:lstStyle/>
                    <a:p>
                      <a:r>
                        <a:rPr lang="en-US" sz="1400" b="1" dirty="0" smtClean="0">
                          <a:solidFill>
                            <a:schemeClr val="tx1"/>
                          </a:solidFill>
                        </a:rPr>
                        <a:t>AB</a:t>
                      </a:r>
                      <a:endParaRPr lang="en-US" sz="1400" b="1" dirty="0">
                        <a:solidFill>
                          <a:schemeClr val="tx1"/>
                        </a:solidFill>
                      </a:endParaRPr>
                    </a:p>
                  </a:txBody>
                  <a:tcPr>
                    <a:solidFill>
                      <a:srgbClr val="FFCCCC"/>
                    </a:solidFill>
                  </a:tcPr>
                </a:tc>
                <a:tc>
                  <a:txBody>
                    <a:bodyPr/>
                    <a:lstStyle/>
                    <a:p>
                      <a:r>
                        <a:rPr lang="en-US" sz="1400" b="1" dirty="0" smtClean="0">
                          <a:solidFill>
                            <a:schemeClr val="tx1"/>
                          </a:solidFill>
                        </a:rPr>
                        <a:t>None</a:t>
                      </a:r>
                      <a:endParaRPr lang="en-US" sz="14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Support for 3 comprehensive hepatitis C clinics</a:t>
                      </a:r>
                      <a:endParaRPr lang="en-US" sz="1400" b="1" kern="1200" baseline="0" dirty="0">
                        <a:solidFill>
                          <a:schemeClr val="tx1"/>
                        </a:solidFill>
                        <a:latin typeface="+mn-lt"/>
                        <a:ea typeface="+mn-ea"/>
                        <a:cs typeface="+mn-cs"/>
                      </a:endParaRPr>
                    </a:p>
                  </a:txBody>
                  <a:tcPr>
                    <a:solidFill>
                      <a:srgbClr val="FFCCCC"/>
                    </a:solidFill>
                  </a:tcPr>
                </a:tc>
                <a:tc>
                  <a:txBody>
                    <a:bodyPr/>
                    <a:lstStyle/>
                    <a:p>
                      <a:r>
                        <a:rPr lang="en-US" sz="1400" b="1" kern="1200" baseline="0" dirty="0" smtClean="0">
                          <a:solidFill>
                            <a:schemeClr val="tx1"/>
                          </a:solidFill>
                          <a:latin typeface="+mn-lt"/>
                          <a:ea typeface="+mn-ea"/>
                          <a:cs typeface="+mn-cs"/>
                        </a:rPr>
                        <a:t>Unknown</a:t>
                      </a:r>
                    </a:p>
                  </a:txBody>
                  <a:tcPr>
                    <a:solidFill>
                      <a:srgbClr val="FFCCCC"/>
                    </a:solidFill>
                  </a:tcPr>
                </a:tc>
              </a:tr>
              <a:tr h="309880">
                <a:tc>
                  <a:txBody>
                    <a:bodyPr/>
                    <a:lstStyle/>
                    <a:p>
                      <a:r>
                        <a:rPr lang="en-US" sz="1400" b="1" dirty="0" smtClean="0">
                          <a:solidFill>
                            <a:schemeClr val="tx1"/>
                          </a:solidFill>
                        </a:rPr>
                        <a:t>SK</a:t>
                      </a:r>
                      <a:endParaRPr lang="en-US" sz="14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None</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None</a:t>
                      </a:r>
                    </a:p>
                  </a:txBody>
                  <a:tcPr>
                    <a:solidFill>
                      <a:schemeClr val="bg1"/>
                    </a:solidFill>
                  </a:tcPr>
                </a:tc>
                <a:tc>
                  <a:txBody>
                    <a:bodyPr/>
                    <a:lstStyle/>
                    <a:p>
                      <a:r>
                        <a:rPr lang="en-US" sz="1400" b="1" kern="1200" baseline="0" dirty="0" smtClean="0">
                          <a:solidFill>
                            <a:schemeClr val="tx1"/>
                          </a:solidFill>
                          <a:latin typeface="+mn-lt"/>
                          <a:ea typeface="+mn-ea"/>
                          <a:cs typeface="+mn-cs"/>
                        </a:rPr>
                        <a:t>None</a:t>
                      </a:r>
                    </a:p>
                  </a:txBody>
                  <a:tcPr>
                    <a:solidFill>
                      <a:schemeClr val="bg1"/>
                    </a:solidFill>
                  </a:tcPr>
                </a:tc>
              </a:tr>
              <a:tr h="304800">
                <a:tc>
                  <a:txBody>
                    <a:bodyPr/>
                    <a:lstStyle/>
                    <a:p>
                      <a:r>
                        <a:rPr lang="en-US" sz="1400" b="1" dirty="0" smtClean="0">
                          <a:solidFill>
                            <a:schemeClr val="tx1"/>
                          </a:solidFill>
                        </a:rPr>
                        <a:t>MB</a:t>
                      </a:r>
                      <a:endParaRPr lang="en-US" sz="14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No information provided</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Unknown</a:t>
                      </a: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Unknown</a:t>
                      </a:r>
                    </a:p>
                  </a:txBody>
                  <a:tcPr>
                    <a:solidFill>
                      <a:srgbClr val="FFCCCC"/>
                    </a:solidFill>
                  </a:tcPr>
                </a:tc>
              </a:tr>
              <a:tr h="228600">
                <a:tc>
                  <a:txBody>
                    <a:bodyPr/>
                    <a:lstStyle/>
                    <a:p>
                      <a:r>
                        <a:rPr lang="en-US" sz="1400" b="1" dirty="0" smtClean="0">
                          <a:solidFill>
                            <a:schemeClr val="tx1"/>
                          </a:solidFill>
                        </a:rPr>
                        <a:t>ON</a:t>
                      </a:r>
                      <a:endParaRPr lang="en-US" sz="14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Division of HIV/AIDS</a:t>
                      </a:r>
                    </a:p>
                  </a:txBody>
                  <a:tcPr>
                    <a:solidFill>
                      <a:schemeClr val="bg1"/>
                    </a:solidFill>
                  </a:tcPr>
                </a:tc>
                <a:tc>
                  <a:txBody>
                    <a:bodyPr/>
                    <a:lstStyle/>
                    <a:p>
                      <a:r>
                        <a:rPr lang="en-US" sz="1400" b="1" kern="1200" baseline="0" dirty="0" smtClean="0">
                          <a:solidFill>
                            <a:schemeClr val="tx1"/>
                          </a:solidFill>
                          <a:latin typeface="+mn-lt"/>
                          <a:ea typeface="+mn-ea"/>
                          <a:cs typeface="+mn-cs"/>
                        </a:rPr>
                        <a:t>Disease prevention, community and nursing support</a:t>
                      </a:r>
                      <a:endParaRPr lang="en-US" sz="1400" b="1" kern="1200" baseline="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Unknown</a:t>
                      </a:r>
                    </a:p>
                  </a:txBody>
                  <a:tcPr>
                    <a:solidFill>
                      <a:schemeClr val="bg1"/>
                    </a:solidFill>
                  </a:tcPr>
                </a:tc>
              </a:tr>
              <a:tr h="223520">
                <a:tc>
                  <a:txBody>
                    <a:bodyPr/>
                    <a:lstStyle/>
                    <a:p>
                      <a:r>
                        <a:rPr lang="en-US" sz="1400" b="1" dirty="0" smtClean="0">
                          <a:solidFill>
                            <a:schemeClr val="tx1"/>
                          </a:solidFill>
                        </a:rPr>
                        <a:t>QC</a:t>
                      </a:r>
                      <a:endParaRPr lang="en-US" sz="14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No information provided</a:t>
                      </a:r>
                      <a:endParaRPr lang="en-US" sz="1400" b="1" kern="1200" dirty="0">
                        <a:solidFill>
                          <a:schemeClr val="tx1"/>
                        </a:solidFill>
                        <a:latin typeface="+mn-lt"/>
                        <a:ea typeface="+mn-ea"/>
                        <a:cs typeface="+mn-cs"/>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Unknown</a:t>
                      </a:r>
                      <a:endParaRPr lang="en-US" sz="1400" b="1" kern="1200" baseline="0" dirty="0">
                        <a:solidFill>
                          <a:schemeClr val="tx1"/>
                        </a:solidFill>
                        <a:latin typeface="+mn-lt"/>
                        <a:ea typeface="+mn-ea"/>
                        <a:cs typeface="+mn-cs"/>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Unknown</a:t>
                      </a:r>
                    </a:p>
                  </a:txBody>
                  <a:tcPr>
                    <a:solidFill>
                      <a:srgbClr val="FFCCCC"/>
                    </a:solidFill>
                  </a:tcPr>
                </a:tc>
              </a:tr>
              <a:tr h="172720">
                <a:tc>
                  <a:txBody>
                    <a:bodyPr/>
                    <a:lstStyle/>
                    <a:p>
                      <a:r>
                        <a:rPr lang="en-US" sz="1400" b="1" dirty="0" smtClean="0">
                          <a:solidFill>
                            <a:schemeClr val="tx1"/>
                          </a:solidFill>
                        </a:rPr>
                        <a:t>NB</a:t>
                      </a:r>
                      <a:endParaRPr lang="en-US" sz="1400" b="1" dirty="0">
                        <a:solidFill>
                          <a:schemeClr val="tx1"/>
                        </a:solidFill>
                      </a:endParaRPr>
                    </a:p>
                  </a:txBody>
                  <a:tcPr>
                    <a:solidFill>
                      <a:schemeClr val="bg1"/>
                    </a:solidFill>
                  </a:tcPr>
                </a:tc>
                <a:tc>
                  <a:txBody>
                    <a:bodyPr/>
                    <a:lstStyle/>
                    <a:p>
                      <a:r>
                        <a:rPr lang="en-US" sz="1400" b="1" dirty="0" smtClean="0">
                          <a:solidFill>
                            <a:schemeClr val="tx1"/>
                          </a:solidFill>
                        </a:rPr>
                        <a:t>None</a:t>
                      </a:r>
                      <a:endParaRPr lang="en-US" sz="1400" b="1" dirty="0">
                        <a:solidFill>
                          <a:schemeClr val="tx1"/>
                        </a:solidFill>
                      </a:endParaRPr>
                    </a:p>
                  </a:txBody>
                  <a:tcPr>
                    <a:solidFill>
                      <a:schemeClr val="bg1"/>
                    </a:solidFill>
                  </a:tcPr>
                </a:tc>
                <a:tc>
                  <a:txBody>
                    <a:bodyPr/>
                    <a:lstStyle/>
                    <a:p>
                      <a:r>
                        <a:rPr lang="en-US" sz="1400" b="1" kern="1200" baseline="0" dirty="0" smtClean="0">
                          <a:solidFill>
                            <a:schemeClr val="tx1"/>
                          </a:solidFill>
                          <a:latin typeface="+mn-lt"/>
                          <a:ea typeface="+mn-ea"/>
                          <a:cs typeface="+mn-cs"/>
                        </a:rPr>
                        <a:t>None</a:t>
                      </a:r>
                      <a:endParaRPr lang="en-US" sz="1400" b="1" kern="1200" baseline="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None</a:t>
                      </a:r>
                    </a:p>
                  </a:txBody>
                  <a:tcPr>
                    <a:solidFill>
                      <a:schemeClr val="bg1"/>
                    </a:solidFill>
                  </a:tcPr>
                </a:tc>
              </a:tr>
              <a:tr h="233680">
                <a:tc>
                  <a:txBody>
                    <a:bodyPr/>
                    <a:lstStyle/>
                    <a:p>
                      <a:r>
                        <a:rPr lang="en-US" sz="1400" b="1" dirty="0" smtClean="0">
                          <a:solidFill>
                            <a:schemeClr val="tx1"/>
                          </a:solidFill>
                        </a:rPr>
                        <a:t>NS</a:t>
                      </a:r>
                      <a:endParaRPr lang="en-US" sz="1400" b="1" dirty="0">
                        <a:solidFill>
                          <a:schemeClr val="tx1"/>
                        </a:solidFill>
                      </a:endParaRPr>
                    </a:p>
                  </a:txBody>
                  <a:tcPr>
                    <a:solidFill>
                      <a:srgbClr val="FFCCCC"/>
                    </a:solidFill>
                  </a:tcPr>
                </a:tc>
                <a:tc>
                  <a:txBody>
                    <a:bodyPr/>
                    <a:lstStyle/>
                    <a:p>
                      <a:r>
                        <a:rPr lang="en-US" sz="1400" b="1" dirty="0" smtClean="0">
                          <a:solidFill>
                            <a:schemeClr val="tx1"/>
                          </a:solidFill>
                        </a:rPr>
                        <a:t>None</a:t>
                      </a:r>
                      <a:endParaRPr lang="en-US" sz="1400" b="1" dirty="0">
                        <a:solidFill>
                          <a:schemeClr val="tx1"/>
                        </a:solidFill>
                      </a:endParaRPr>
                    </a:p>
                  </a:txBody>
                  <a:tcPr>
                    <a:solidFill>
                      <a:srgbClr val="FFCCCC"/>
                    </a:solidFill>
                  </a:tcPr>
                </a:tc>
                <a:tc>
                  <a:txBody>
                    <a:bodyPr/>
                    <a:lstStyle/>
                    <a:p>
                      <a:r>
                        <a:rPr lang="en-US" sz="1400" b="1" kern="1200" baseline="0" dirty="0" smtClean="0">
                          <a:solidFill>
                            <a:schemeClr val="tx1"/>
                          </a:solidFill>
                          <a:latin typeface="+mn-lt"/>
                          <a:ea typeface="+mn-ea"/>
                          <a:cs typeface="+mn-cs"/>
                        </a:rPr>
                        <a:t>Funding for an HCV clinic</a:t>
                      </a:r>
                      <a:endParaRPr lang="en-US" sz="1400" b="1" kern="1200" baseline="0" dirty="0">
                        <a:solidFill>
                          <a:schemeClr val="tx1"/>
                        </a:solidFill>
                        <a:latin typeface="+mn-lt"/>
                        <a:ea typeface="+mn-ea"/>
                        <a:cs typeface="+mn-cs"/>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$210,000</a:t>
                      </a:r>
                    </a:p>
                  </a:txBody>
                  <a:tcPr>
                    <a:solidFill>
                      <a:srgbClr val="FFCCCC"/>
                    </a:solidFill>
                  </a:tcPr>
                </a:tc>
              </a:tr>
              <a:tr h="203200">
                <a:tc>
                  <a:txBody>
                    <a:bodyPr/>
                    <a:lstStyle/>
                    <a:p>
                      <a:r>
                        <a:rPr lang="en-US" sz="1400" b="1" dirty="0" smtClean="0">
                          <a:solidFill>
                            <a:schemeClr val="tx1"/>
                          </a:solidFill>
                        </a:rPr>
                        <a:t>PEI</a:t>
                      </a:r>
                      <a:endParaRPr lang="en-US" sz="1400" b="1" dirty="0">
                        <a:solidFill>
                          <a:schemeClr val="tx1"/>
                        </a:solidFill>
                      </a:endParaRPr>
                    </a:p>
                  </a:txBody>
                  <a:tcPr>
                    <a:solidFill>
                      <a:schemeClr val="bg1"/>
                    </a:solidFill>
                  </a:tcPr>
                </a:tc>
                <a:tc>
                  <a:txBody>
                    <a:bodyPr/>
                    <a:lstStyle/>
                    <a:p>
                      <a:r>
                        <a:rPr lang="en-US" sz="1400" b="1" dirty="0" smtClean="0">
                          <a:solidFill>
                            <a:schemeClr val="tx1"/>
                          </a:solidFill>
                        </a:rPr>
                        <a:t>None</a:t>
                      </a:r>
                      <a:endParaRPr lang="en-US" sz="1400" b="1" dirty="0">
                        <a:solidFill>
                          <a:schemeClr val="tx1"/>
                        </a:solidFill>
                      </a:endParaRPr>
                    </a:p>
                  </a:txBody>
                  <a:tcPr>
                    <a:solidFill>
                      <a:schemeClr val="bg1"/>
                    </a:solidFill>
                  </a:tcPr>
                </a:tc>
                <a:tc>
                  <a:txBody>
                    <a:bodyPr/>
                    <a:lstStyle/>
                    <a:p>
                      <a:r>
                        <a:rPr lang="en-US" sz="1400" b="1" kern="1200" baseline="0" dirty="0" smtClean="0">
                          <a:solidFill>
                            <a:schemeClr val="tx1"/>
                          </a:solidFill>
                          <a:latin typeface="+mn-lt"/>
                          <a:ea typeface="+mn-ea"/>
                          <a:cs typeface="+mn-cs"/>
                        </a:rPr>
                        <a:t>None</a:t>
                      </a:r>
                      <a:endParaRPr lang="en-US" sz="1400" b="1" kern="1200" baseline="0" dirty="0">
                        <a:solidFill>
                          <a:schemeClr val="tx1"/>
                        </a:solidFill>
                        <a:latin typeface="+mn-lt"/>
                        <a:ea typeface="+mn-ea"/>
                        <a:cs typeface="+mn-cs"/>
                      </a:endParaRPr>
                    </a:p>
                  </a:txBody>
                  <a:tcPr>
                    <a:solidFill>
                      <a:schemeClr val="bg1"/>
                    </a:solidFill>
                  </a:tcPr>
                </a:tc>
                <a:tc>
                  <a:txBody>
                    <a:bodyPr/>
                    <a:lstStyle/>
                    <a:p>
                      <a:r>
                        <a:rPr lang="en-US" sz="1400" b="1" kern="1200" baseline="0" dirty="0" smtClean="0">
                          <a:solidFill>
                            <a:schemeClr val="tx1"/>
                          </a:solidFill>
                          <a:latin typeface="+mn-lt"/>
                          <a:ea typeface="+mn-ea"/>
                          <a:cs typeface="+mn-cs"/>
                        </a:rPr>
                        <a:t>None</a:t>
                      </a:r>
                    </a:p>
                  </a:txBody>
                  <a:tcPr>
                    <a:solidFill>
                      <a:schemeClr val="bg1"/>
                    </a:solidFill>
                  </a:tcPr>
                </a:tc>
              </a:tr>
              <a:tr h="264160">
                <a:tc>
                  <a:txBody>
                    <a:bodyPr/>
                    <a:lstStyle/>
                    <a:p>
                      <a:r>
                        <a:rPr lang="en-US" sz="1400" b="1" dirty="0" smtClean="0">
                          <a:solidFill>
                            <a:schemeClr val="tx1"/>
                          </a:solidFill>
                        </a:rPr>
                        <a:t>NL</a:t>
                      </a:r>
                      <a:endParaRPr lang="en-US" sz="14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Nurse practitioner support</a:t>
                      </a:r>
                      <a:endParaRPr lang="en-US" sz="1400" b="1" dirty="0">
                        <a:solidFill>
                          <a:schemeClr val="tx1"/>
                        </a:solidFill>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Prepare care plans</a:t>
                      </a:r>
                      <a:endParaRPr lang="en-US" sz="1400" b="1" kern="1200" baseline="0" dirty="0">
                        <a:solidFill>
                          <a:schemeClr val="tx1"/>
                        </a:solidFill>
                        <a:latin typeface="+mn-lt"/>
                        <a:ea typeface="+mn-ea"/>
                        <a:cs typeface="+mn-cs"/>
                      </a:endParaRPr>
                    </a:p>
                  </a:txBody>
                  <a:tcPr>
                    <a:solidFill>
                      <a:srgbClr val="FFCCCC"/>
                    </a:solidFill>
                  </a:tcPr>
                </a:tc>
                <a:tc>
                  <a:txBody>
                    <a:bodyPr/>
                    <a:lstStyle/>
                    <a:p>
                      <a:r>
                        <a:rPr lang="en-US" sz="1400" b="1" kern="1200" baseline="0" dirty="0" smtClean="0">
                          <a:solidFill>
                            <a:schemeClr val="tx1"/>
                          </a:solidFill>
                          <a:latin typeface="+mn-lt"/>
                          <a:ea typeface="+mn-ea"/>
                          <a:cs typeface="+mn-cs"/>
                        </a:rPr>
                        <a:t>$100,000</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78"/>
            <a:ext cx="8229600" cy="1143000"/>
          </a:xfrm>
        </p:spPr>
        <p:txBody>
          <a:bodyPr>
            <a:normAutofit/>
          </a:bodyPr>
          <a:lstStyle/>
          <a:p>
            <a:r>
              <a:rPr lang="en-US" sz="3400" dirty="0" smtClean="0"/>
              <a:t>Incidence of acute hepatitis B is declining</a:t>
            </a:r>
            <a:endParaRPr lang="en-US" sz="3400" dirty="0"/>
          </a:p>
        </p:txBody>
      </p:sp>
      <p:pic>
        <p:nvPicPr>
          <p:cNvPr id="2050" name="Picture 2"/>
          <p:cNvPicPr>
            <a:picLocks noChangeAspect="1" noChangeArrowheads="1"/>
          </p:cNvPicPr>
          <p:nvPr/>
        </p:nvPicPr>
        <p:blipFill>
          <a:blip r:embed="rId3" cstate="print"/>
          <a:srcRect/>
          <a:stretch>
            <a:fillRect/>
          </a:stretch>
        </p:blipFill>
        <p:spPr bwMode="auto">
          <a:xfrm>
            <a:off x="1491193" y="1639000"/>
            <a:ext cx="6232612" cy="4110695"/>
          </a:xfrm>
          <a:prstGeom prst="rect">
            <a:avLst/>
          </a:prstGeom>
          <a:noFill/>
          <a:ln w="9525">
            <a:noFill/>
            <a:miter lim="800000"/>
            <a:headEnd/>
            <a:tailEnd/>
          </a:ln>
        </p:spPr>
      </p:pic>
      <p:sp>
        <p:nvSpPr>
          <p:cNvPr id="4" name="TextBox 3"/>
          <p:cNvSpPr txBox="1"/>
          <p:nvPr/>
        </p:nvSpPr>
        <p:spPr>
          <a:xfrm>
            <a:off x="226098" y="5717797"/>
            <a:ext cx="8691803" cy="400110"/>
          </a:xfrm>
          <a:prstGeom prst="rect">
            <a:avLst/>
          </a:prstGeom>
          <a:noFill/>
        </p:spPr>
        <p:txBody>
          <a:bodyPr wrap="none" rtlCol="0">
            <a:spAutoFit/>
          </a:bodyPr>
          <a:lstStyle/>
          <a:p>
            <a:r>
              <a:rPr lang="en-US" sz="1000" dirty="0" smtClean="0"/>
              <a:t>Indeterminate cases are cases in which neither acute hepatitis B nor chronic hepatitis B could be determined with certainty. This may have been           </a:t>
            </a:r>
          </a:p>
          <a:p>
            <a:r>
              <a:rPr lang="en-US" sz="1000" dirty="0" smtClean="0"/>
              <a:t>due to confusing serological tests or to inadequate follow-up.</a:t>
            </a:r>
            <a:endParaRPr lang="en-US" sz="1000" dirty="0"/>
          </a:p>
        </p:txBody>
      </p:sp>
      <p:sp>
        <p:nvSpPr>
          <p:cNvPr id="5" name="TextBox 4"/>
          <p:cNvSpPr txBox="1"/>
          <p:nvPr/>
        </p:nvSpPr>
        <p:spPr>
          <a:xfrm>
            <a:off x="381000" y="6324600"/>
            <a:ext cx="3958135" cy="246221"/>
          </a:xfrm>
          <a:prstGeom prst="rect">
            <a:avLst/>
          </a:prstGeom>
          <a:noFill/>
        </p:spPr>
        <p:txBody>
          <a:bodyPr wrap="none" rtlCol="0">
            <a:spAutoFit/>
          </a:bodyPr>
          <a:lstStyle/>
          <a:p>
            <a:r>
              <a:rPr lang="en-US" sz="1000" dirty="0" smtClean="0"/>
              <a:t>http://www.phac-aspc.gc.ca/id-mi/hepatitisBCan-hepatiteBCan-eng.php</a:t>
            </a:r>
            <a:endParaRPr lang="en-US" sz="1000" dirty="0"/>
          </a:p>
        </p:txBody>
      </p:sp>
      <p:sp>
        <p:nvSpPr>
          <p:cNvPr id="3" name="TextBox 2"/>
          <p:cNvSpPr txBox="1"/>
          <p:nvPr/>
        </p:nvSpPr>
        <p:spPr>
          <a:xfrm>
            <a:off x="3110023" y="1828800"/>
            <a:ext cx="5331207" cy="461665"/>
          </a:xfrm>
          <a:prstGeom prst="rect">
            <a:avLst/>
          </a:prstGeom>
          <a:noFill/>
        </p:spPr>
        <p:txBody>
          <a:bodyPr wrap="none" rtlCol="0">
            <a:spAutoFit/>
          </a:bodyPr>
          <a:lstStyle/>
          <a:p>
            <a:r>
              <a:rPr lang="en-US" sz="2400" dirty="0" smtClean="0"/>
              <a:t>Acute hepatitis B infection rate over time</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2" name="Title 1"/>
          <p:cNvSpPr>
            <a:spLocks noGrp="1"/>
          </p:cNvSpPr>
          <p:nvPr>
            <p:ph type="title"/>
          </p:nvPr>
        </p:nvSpPr>
        <p:spPr>
          <a:xfrm>
            <a:off x="1766777" y="2947988"/>
            <a:ext cx="7772400" cy="1362075"/>
          </a:xfrm>
        </p:spPr>
        <p:txBody>
          <a:bodyPr/>
          <a:lstStyle/>
          <a:p>
            <a:r>
              <a:rPr lang="en-US" dirty="0" smtClean="0">
                <a:solidFill>
                  <a:schemeClr val="bg1"/>
                </a:solidFill>
              </a:rPr>
              <a:t>Alcoholic liver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248400"/>
            <a:ext cx="3531736" cy="246221"/>
          </a:xfrm>
          <a:prstGeom prst="rect">
            <a:avLst/>
          </a:prstGeom>
          <a:noFill/>
        </p:spPr>
        <p:txBody>
          <a:bodyPr wrap="none" rtlCol="0">
            <a:spAutoFit/>
          </a:bodyPr>
          <a:lstStyle/>
          <a:p>
            <a:r>
              <a:rPr lang="en-US" sz="1000" dirty="0" smtClean="0"/>
              <a:t>Source: </a:t>
            </a:r>
            <a:r>
              <a:rPr lang="en-US" sz="1000" dirty="0" err="1" smtClean="0"/>
              <a:t>Norstrom</a:t>
            </a:r>
            <a:r>
              <a:rPr lang="en-US" sz="1000" dirty="0" smtClean="0"/>
              <a:t> T et al. Drug and Alcohol Review. 2005;24:537.</a:t>
            </a:r>
            <a:endParaRPr lang="en-US" sz="1000" dirty="0"/>
          </a:p>
        </p:txBody>
      </p:sp>
      <p:sp>
        <p:nvSpPr>
          <p:cNvPr id="5" name="Title 4"/>
          <p:cNvSpPr>
            <a:spLocks noGrp="1"/>
          </p:cNvSpPr>
          <p:nvPr>
            <p:ph type="title"/>
          </p:nvPr>
        </p:nvSpPr>
        <p:spPr>
          <a:xfrm>
            <a:off x="457200" y="762000"/>
            <a:ext cx="8229600" cy="1143000"/>
          </a:xfrm>
        </p:spPr>
        <p:txBody>
          <a:bodyPr>
            <a:normAutofit fontScale="90000"/>
          </a:bodyPr>
          <a:lstStyle/>
          <a:p>
            <a:r>
              <a:rPr lang="en-US" dirty="0" smtClean="0"/>
              <a:t>Alcohol-attributable </a:t>
            </a:r>
            <a:br>
              <a:rPr lang="en-US" dirty="0" smtClean="0"/>
            </a:br>
            <a:r>
              <a:rPr lang="en-US" dirty="0" smtClean="0"/>
              <a:t>burden of disease, Canada 2004</a:t>
            </a:r>
            <a:endParaRPr lang="en-US" dirty="0"/>
          </a:p>
        </p:txBody>
      </p:sp>
      <p:sp>
        <p:nvSpPr>
          <p:cNvPr id="6" name="TextBox 5"/>
          <p:cNvSpPr txBox="1"/>
          <p:nvPr/>
        </p:nvSpPr>
        <p:spPr>
          <a:xfrm>
            <a:off x="424199" y="5562600"/>
            <a:ext cx="6662401" cy="246221"/>
          </a:xfrm>
          <a:prstGeom prst="rect">
            <a:avLst/>
          </a:prstGeom>
          <a:noFill/>
        </p:spPr>
        <p:txBody>
          <a:bodyPr wrap="none" rtlCol="0">
            <a:spAutoFit/>
          </a:bodyPr>
          <a:lstStyle/>
          <a:p>
            <a:r>
              <a:rPr lang="en-US" sz="1000" dirty="0" smtClean="0"/>
              <a:t>In the West, 9.2% of all-cause disease-adjusted life-years (</a:t>
            </a:r>
            <a:r>
              <a:rPr lang="en-US" sz="1000" dirty="0" err="1" smtClean="0"/>
              <a:t>DALYs</a:t>
            </a:r>
            <a:r>
              <a:rPr lang="en-US" sz="1000" dirty="0" smtClean="0"/>
              <a:t>) were alcohol related (14.2% for men and 3.4% for women).</a:t>
            </a:r>
            <a:endParaRPr lang="en-US" sz="1000" dirty="0"/>
          </a:p>
        </p:txBody>
      </p:sp>
      <p:graphicFrame>
        <p:nvGraphicFramePr>
          <p:cNvPr id="7" name="Table 6"/>
          <p:cNvGraphicFramePr>
            <a:graphicFrameLocks noGrp="1"/>
          </p:cNvGraphicFramePr>
          <p:nvPr>
            <p:extLst>
              <p:ext uri="{D42A27DB-BD31-4B8C-83A1-F6EECF244321}">
                <p14:modId xmlns:p14="http://schemas.microsoft.com/office/powerpoint/2010/main" val="2846720749"/>
              </p:ext>
            </p:extLst>
          </p:nvPr>
        </p:nvGraphicFramePr>
        <p:xfrm>
          <a:off x="381000" y="2286000"/>
          <a:ext cx="8382000" cy="3078480"/>
        </p:xfrm>
        <a:graphic>
          <a:graphicData uri="http://schemas.openxmlformats.org/drawingml/2006/table">
            <a:tbl>
              <a:tblPr firstRow="1" bandRow="1">
                <a:tableStyleId>{5C22544A-7EE6-4342-B048-85BDC9FD1C3A}</a:tableStyleId>
              </a:tblPr>
              <a:tblGrid>
                <a:gridCol w="4191000"/>
                <a:gridCol w="4191000"/>
              </a:tblGrid>
              <a:tr h="370840">
                <a:tc>
                  <a:txBody>
                    <a:bodyPr/>
                    <a:lstStyle/>
                    <a:p>
                      <a:pPr algn="ctr"/>
                      <a:r>
                        <a:rPr lang="en-US" sz="2000" b="1" kern="1200" dirty="0" smtClean="0">
                          <a:solidFill>
                            <a:schemeClr val="bg1"/>
                          </a:solidFill>
                          <a:latin typeface="+mn-lt"/>
                          <a:ea typeface="+mn-ea"/>
                          <a:cs typeface="+mn-cs"/>
                        </a:rPr>
                        <a:t>Alcohol</a:t>
                      </a:r>
                      <a:r>
                        <a:rPr lang="en-US" sz="2000" b="1" kern="1200" baseline="0" dirty="0" smtClean="0">
                          <a:solidFill>
                            <a:schemeClr val="bg1"/>
                          </a:solidFill>
                          <a:latin typeface="+mn-lt"/>
                          <a:ea typeface="+mn-ea"/>
                          <a:cs typeface="+mn-cs"/>
                        </a:rPr>
                        <a:t> attributable </a:t>
                      </a:r>
                    </a:p>
                    <a:p>
                      <a:pPr algn="ctr"/>
                      <a:r>
                        <a:rPr lang="en-US" sz="2000" b="1" kern="1200" baseline="0" dirty="0" smtClean="0">
                          <a:solidFill>
                            <a:schemeClr val="bg1"/>
                          </a:solidFill>
                          <a:latin typeface="+mn-lt"/>
                          <a:ea typeface="+mn-ea"/>
                          <a:cs typeface="+mn-cs"/>
                        </a:rPr>
                        <a:t>disease or disorder</a:t>
                      </a:r>
                      <a:endParaRPr lang="en-US" sz="2000" b="1" kern="1200" dirty="0" smtClean="0">
                        <a:solidFill>
                          <a:schemeClr val="bg1"/>
                        </a:solidFill>
                        <a:latin typeface="+mn-lt"/>
                        <a:ea typeface="+mn-ea"/>
                        <a:cs typeface="+mn-cs"/>
                      </a:endParaRPr>
                    </a:p>
                  </a:txBody>
                  <a:tcPr>
                    <a:solidFill>
                      <a:srgbClr val="C00000"/>
                    </a:solidFill>
                  </a:tcPr>
                </a:tc>
                <a:tc>
                  <a:txBody>
                    <a:bodyPr/>
                    <a:lstStyle/>
                    <a:p>
                      <a:pPr algn="ctr"/>
                      <a:r>
                        <a:rPr lang="en-US" sz="2000" b="1" kern="1200" baseline="0" dirty="0" smtClean="0">
                          <a:solidFill>
                            <a:schemeClr val="lt1"/>
                          </a:solidFill>
                          <a:latin typeface="+mn-lt"/>
                          <a:ea typeface="+mn-ea"/>
                          <a:cs typeface="+mn-cs"/>
                        </a:rPr>
                        <a:t>Disease-adjusted life-years</a:t>
                      </a:r>
                    </a:p>
                    <a:p>
                      <a:pPr algn="ctr"/>
                      <a:r>
                        <a:rPr lang="en-US" sz="2000" b="1" kern="1200" baseline="0" dirty="0" smtClean="0">
                          <a:solidFill>
                            <a:schemeClr val="lt1"/>
                          </a:solidFill>
                          <a:latin typeface="+mn-lt"/>
                          <a:ea typeface="+mn-ea"/>
                          <a:cs typeface="+mn-cs"/>
                        </a:rPr>
                        <a:t>(in </a:t>
                      </a:r>
                      <a:r>
                        <a:rPr lang="en-US" sz="2000" b="1" kern="1200" baseline="0" dirty="0" err="1" smtClean="0">
                          <a:solidFill>
                            <a:schemeClr val="lt1"/>
                          </a:solidFill>
                          <a:latin typeface="+mn-lt"/>
                          <a:ea typeface="+mn-ea"/>
                          <a:cs typeface="+mn-cs"/>
                        </a:rPr>
                        <a:t>1,000s</a:t>
                      </a:r>
                      <a:r>
                        <a:rPr lang="en-US" sz="2000" b="1" kern="1200" baseline="0" dirty="0" smtClean="0">
                          <a:solidFill>
                            <a:schemeClr val="lt1"/>
                          </a:solidFill>
                          <a:latin typeface="+mn-lt"/>
                          <a:ea typeface="+mn-ea"/>
                          <a:cs typeface="+mn-cs"/>
                        </a:rPr>
                        <a:t>)</a:t>
                      </a:r>
                      <a:endParaRPr lang="en-US" sz="2000" b="1" kern="1200" dirty="0" smtClean="0">
                        <a:solidFill>
                          <a:schemeClr val="lt1"/>
                        </a:solidFill>
                        <a:latin typeface="+mn-lt"/>
                        <a:ea typeface="+mn-ea"/>
                        <a:cs typeface="+mn-cs"/>
                      </a:endParaRPr>
                    </a:p>
                  </a:txBody>
                  <a:tcPr>
                    <a:solidFill>
                      <a:schemeClr val="tx1"/>
                    </a:solidFill>
                  </a:tcPr>
                </a:tc>
              </a:tr>
              <a:tr h="314960">
                <a:tc>
                  <a:txBody>
                    <a:bodyPr/>
                    <a:lstStyle/>
                    <a:p>
                      <a:pPr algn="l"/>
                      <a:r>
                        <a:rPr lang="en-US" sz="2000" b="1" kern="1200" dirty="0" smtClean="0">
                          <a:solidFill>
                            <a:schemeClr val="tx1"/>
                          </a:solidFill>
                          <a:latin typeface="+mn-lt"/>
                          <a:ea typeface="+mn-ea"/>
                          <a:cs typeface="+mn-cs"/>
                        </a:rPr>
                        <a:t>Neuropsychiatric disorders</a:t>
                      </a:r>
                    </a:p>
                  </a:txBody>
                  <a:tcPr>
                    <a:solidFill>
                      <a:schemeClr val="bg1"/>
                    </a:solidFill>
                  </a:tcPr>
                </a:tc>
                <a:tc>
                  <a:txBody>
                    <a:bodyPr/>
                    <a:lstStyle/>
                    <a:p>
                      <a:pPr algn="ctr"/>
                      <a:r>
                        <a:rPr lang="en-US" sz="2000" b="1" kern="1200" dirty="0" smtClean="0">
                          <a:solidFill>
                            <a:schemeClr val="tx1"/>
                          </a:solidFill>
                          <a:latin typeface="+mn-lt"/>
                          <a:ea typeface="+mn-ea"/>
                          <a:cs typeface="+mn-cs"/>
                        </a:rPr>
                        <a:t>26,682</a:t>
                      </a:r>
                    </a:p>
                  </a:txBody>
                  <a:tcPr>
                    <a:solidFill>
                      <a:schemeClr val="bg1"/>
                    </a:solidFill>
                  </a:tcPr>
                </a:tc>
              </a:tr>
              <a:tr h="314960">
                <a:tc>
                  <a:txBody>
                    <a:bodyPr/>
                    <a:lstStyle/>
                    <a:p>
                      <a:pPr algn="l"/>
                      <a:r>
                        <a:rPr lang="en-US" sz="2000" b="1" kern="1200" dirty="0" smtClean="0">
                          <a:solidFill>
                            <a:schemeClr val="tx1"/>
                          </a:solidFill>
                          <a:latin typeface="+mn-lt"/>
                          <a:ea typeface="+mn-ea"/>
                          <a:cs typeface="+mn-cs"/>
                        </a:rPr>
                        <a:t>Accidental injury</a:t>
                      </a:r>
                    </a:p>
                  </a:txBody>
                  <a:tcPr>
                    <a:solidFill>
                      <a:srgbClr val="FFCCCC"/>
                    </a:solidFill>
                  </a:tcPr>
                </a:tc>
                <a:tc>
                  <a:txBody>
                    <a:bodyPr/>
                    <a:lstStyle/>
                    <a:p>
                      <a:pPr algn="ctr"/>
                      <a:r>
                        <a:rPr lang="en-US" sz="2000" b="1" kern="1200" dirty="0" smtClean="0">
                          <a:solidFill>
                            <a:schemeClr val="tx1"/>
                          </a:solidFill>
                          <a:latin typeface="+mn-lt"/>
                          <a:ea typeface="+mn-ea"/>
                          <a:cs typeface="+mn-cs"/>
                        </a:rPr>
                        <a:t>18,604</a:t>
                      </a:r>
                    </a:p>
                  </a:txBody>
                  <a:tcPr>
                    <a:solidFill>
                      <a:srgbClr val="FFCCCC"/>
                    </a:solidFill>
                  </a:tcPr>
                </a:tc>
              </a:tr>
              <a:tr h="314960">
                <a:tc>
                  <a:txBody>
                    <a:bodyPr/>
                    <a:lstStyle/>
                    <a:p>
                      <a:pPr algn="l"/>
                      <a:r>
                        <a:rPr lang="en-US" sz="2000" b="1" kern="1200" dirty="0" smtClean="0">
                          <a:solidFill>
                            <a:schemeClr val="tx1"/>
                          </a:solidFill>
                          <a:latin typeface="+mn-lt"/>
                          <a:ea typeface="+mn-ea"/>
                          <a:cs typeface="+mn-cs"/>
                        </a:rPr>
                        <a:t>Intentional injury </a:t>
                      </a:r>
                    </a:p>
                  </a:txBody>
                  <a:tcPr>
                    <a:solidFill>
                      <a:schemeClr val="bg1"/>
                    </a:solidFill>
                  </a:tcPr>
                </a:tc>
                <a:tc>
                  <a:txBody>
                    <a:bodyPr/>
                    <a:lstStyle/>
                    <a:p>
                      <a:pPr algn="ctr"/>
                      <a:r>
                        <a:rPr lang="en-US" sz="2000" b="1" kern="1200" dirty="0" smtClean="0">
                          <a:solidFill>
                            <a:schemeClr val="tx1"/>
                          </a:solidFill>
                          <a:latin typeface="+mn-lt"/>
                          <a:ea typeface="+mn-ea"/>
                          <a:cs typeface="+mn-cs"/>
                        </a:rPr>
                        <a:t>7,660</a:t>
                      </a:r>
                    </a:p>
                  </a:txBody>
                  <a:tcPr>
                    <a:solidFill>
                      <a:schemeClr val="bg1"/>
                    </a:solidFill>
                  </a:tcPr>
                </a:tc>
              </a:tr>
              <a:tr h="314960">
                <a:tc>
                  <a:txBody>
                    <a:bodyPr/>
                    <a:lstStyle/>
                    <a:p>
                      <a:pPr algn="l"/>
                      <a:r>
                        <a:rPr lang="en-US" sz="2000" b="1" kern="1200" dirty="0" smtClean="0">
                          <a:solidFill>
                            <a:schemeClr val="tx1"/>
                          </a:solidFill>
                          <a:latin typeface="+mn-lt"/>
                          <a:ea typeface="+mn-ea"/>
                          <a:cs typeface="+mn-cs"/>
                        </a:rPr>
                        <a:t>Cirrhosis</a:t>
                      </a:r>
                    </a:p>
                  </a:txBody>
                  <a:tcPr>
                    <a:solidFill>
                      <a:srgbClr val="FFCCCC"/>
                    </a:solidFill>
                  </a:tcPr>
                </a:tc>
                <a:tc>
                  <a:txBody>
                    <a:bodyPr/>
                    <a:lstStyle/>
                    <a:p>
                      <a:pPr algn="ctr"/>
                      <a:r>
                        <a:rPr lang="en-US" sz="2000" b="1" kern="1200" dirty="0" smtClean="0">
                          <a:solidFill>
                            <a:schemeClr val="tx1"/>
                          </a:solidFill>
                          <a:latin typeface="+mn-lt"/>
                          <a:ea typeface="+mn-ea"/>
                          <a:cs typeface="+mn-cs"/>
                        </a:rPr>
                        <a:t>6,945</a:t>
                      </a:r>
                    </a:p>
                  </a:txBody>
                  <a:tcPr>
                    <a:solidFill>
                      <a:srgbClr val="FFCCCC"/>
                    </a:solidFill>
                  </a:tcPr>
                </a:tc>
              </a:tr>
              <a:tr h="350520">
                <a:tc>
                  <a:txBody>
                    <a:bodyPr/>
                    <a:lstStyle/>
                    <a:p>
                      <a:pPr algn="l"/>
                      <a:r>
                        <a:rPr lang="en-US" sz="2000" b="1" kern="1200" dirty="0" smtClean="0">
                          <a:solidFill>
                            <a:schemeClr val="tx1"/>
                          </a:solidFill>
                          <a:latin typeface="+mn-lt"/>
                          <a:ea typeface="+mn-ea"/>
                          <a:cs typeface="+mn-cs"/>
                        </a:rPr>
                        <a:t>Cardiovascular disease</a:t>
                      </a:r>
                    </a:p>
                  </a:txBody>
                  <a:tcPr>
                    <a:solidFill>
                      <a:schemeClr val="bg1"/>
                    </a:solidFill>
                  </a:tcPr>
                </a:tc>
                <a:tc>
                  <a:txBody>
                    <a:bodyPr/>
                    <a:lstStyle/>
                    <a:p>
                      <a:pPr algn="ctr"/>
                      <a:r>
                        <a:rPr lang="en-US" sz="2000" b="1" kern="1200" dirty="0" smtClean="0">
                          <a:solidFill>
                            <a:schemeClr val="tx1"/>
                          </a:solidFill>
                          <a:latin typeface="+mn-lt"/>
                          <a:ea typeface="+mn-ea"/>
                          <a:cs typeface="+mn-cs"/>
                        </a:rPr>
                        <a:t>6,924</a:t>
                      </a:r>
                    </a:p>
                  </a:txBody>
                  <a:tcPr>
                    <a:solidFill>
                      <a:schemeClr val="bg1"/>
                    </a:solidFill>
                  </a:tcPr>
                </a:tc>
              </a:tr>
              <a:tr h="350520">
                <a:tc>
                  <a:txBody>
                    <a:bodyPr/>
                    <a:lstStyle/>
                    <a:p>
                      <a:pPr algn="l"/>
                      <a:r>
                        <a:rPr lang="en-US" sz="2000" b="1" kern="1200" dirty="0" smtClean="0">
                          <a:solidFill>
                            <a:schemeClr val="tx1"/>
                          </a:solidFill>
                          <a:latin typeface="+mn-lt"/>
                          <a:ea typeface="+mn-ea"/>
                          <a:cs typeface="+mn-cs"/>
                        </a:rPr>
                        <a:t>Cancer</a:t>
                      </a:r>
                    </a:p>
                  </a:txBody>
                  <a:tcPr>
                    <a:solidFill>
                      <a:srgbClr val="FFCCCC"/>
                    </a:solidFill>
                  </a:tcPr>
                </a:tc>
                <a:tc>
                  <a:txBody>
                    <a:bodyPr/>
                    <a:lstStyle/>
                    <a:p>
                      <a:pPr algn="ctr"/>
                      <a:r>
                        <a:rPr lang="en-US" sz="2000" b="1" kern="1200" dirty="0" smtClean="0">
                          <a:solidFill>
                            <a:schemeClr val="tx1"/>
                          </a:solidFill>
                          <a:latin typeface="+mn-lt"/>
                          <a:ea typeface="+mn-ea"/>
                          <a:cs typeface="+mn-cs"/>
                        </a:rPr>
                        <a:t>6,268</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Increase in alcohol consumption in Canada and BC: 1996–2007</a:t>
            </a:r>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952500" y="2438400"/>
            <a:ext cx="7124700" cy="3400425"/>
          </a:xfrm>
          <a:prstGeom prst="rect">
            <a:avLst/>
          </a:prstGeom>
          <a:noFill/>
          <a:ln w="9525">
            <a:noFill/>
            <a:miter lim="800000"/>
            <a:headEnd/>
            <a:tailEnd/>
          </a:ln>
        </p:spPr>
      </p:pic>
      <p:sp>
        <p:nvSpPr>
          <p:cNvPr id="4" name="TextBox 3"/>
          <p:cNvSpPr txBox="1"/>
          <p:nvPr/>
        </p:nvSpPr>
        <p:spPr>
          <a:xfrm>
            <a:off x="1295400" y="6357675"/>
            <a:ext cx="4211409" cy="246221"/>
          </a:xfrm>
          <a:prstGeom prst="rect">
            <a:avLst/>
          </a:prstGeom>
          <a:noFill/>
        </p:spPr>
        <p:txBody>
          <a:bodyPr wrap="none" rtlCol="0">
            <a:spAutoFit/>
          </a:bodyPr>
          <a:lstStyle/>
          <a:p>
            <a:r>
              <a:rPr lang="en-US" sz="1000" dirty="0" smtClean="0"/>
              <a:t>Source: Kendall </a:t>
            </a:r>
            <a:r>
              <a:rPr lang="en-US" sz="1000" dirty="0" err="1" smtClean="0"/>
              <a:t>PRW</a:t>
            </a:r>
            <a:r>
              <a:rPr lang="en-US" sz="1000" dirty="0" smtClean="0"/>
              <a:t>. Updated report from the provincial health officer. 2008</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Death from alcoholic liver disease </a:t>
            </a:r>
            <a:br>
              <a:rPr lang="en-US" dirty="0" smtClean="0"/>
            </a:br>
            <a:r>
              <a:rPr lang="en-US" dirty="0" smtClean="0"/>
              <a:t>is increasing</a:t>
            </a:r>
            <a:endParaRPr lang="en-US" dirty="0"/>
          </a:p>
        </p:txBody>
      </p:sp>
      <p:pic>
        <p:nvPicPr>
          <p:cNvPr id="31746" name="Picture 2"/>
          <p:cNvPicPr>
            <a:picLocks noChangeAspect="1" noChangeArrowheads="1"/>
          </p:cNvPicPr>
          <p:nvPr/>
        </p:nvPicPr>
        <p:blipFill>
          <a:blip r:embed="rId3" cstate="print"/>
          <a:srcRect/>
          <a:stretch>
            <a:fillRect/>
          </a:stretch>
        </p:blipFill>
        <p:spPr bwMode="auto">
          <a:xfrm>
            <a:off x="1219200" y="2513726"/>
            <a:ext cx="6938962" cy="3582273"/>
          </a:xfrm>
          <a:prstGeom prst="rect">
            <a:avLst/>
          </a:prstGeom>
          <a:noFill/>
          <a:ln w="9525">
            <a:noFill/>
            <a:miter lim="800000"/>
            <a:headEnd/>
            <a:tailEnd/>
          </a:ln>
        </p:spPr>
      </p:pic>
      <p:sp>
        <p:nvSpPr>
          <p:cNvPr id="4" name="TextBox 3"/>
          <p:cNvSpPr txBox="1"/>
          <p:nvPr/>
        </p:nvSpPr>
        <p:spPr>
          <a:xfrm>
            <a:off x="1905000" y="6248400"/>
            <a:ext cx="1481496" cy="246221"/>
          </a:xfrm>
          <a:prstGeom prst="rect">
            <a:avLst/>
          </a:prstGeom>
          <a:noFill/>
        </p:spPr>
        <p:txBody>
          <a:bodyPr wrap="none" rtlCol="0">
            <a:spAutoFit/>
          </a:bodyPr>
          <a:lstStyle/>
          <a:p>
            <a:r>
              <a:rPr lang="en-US" sz="1000" dirty="0" smtClean="0"/>
              <a:t>Source: Statistics Canada</a:t>
            </a:r>
            <a:endParaRPr lang="en-US" sz="1000" dirty="0"/>
          </a:p>
        </p:txBody>
      </p:sp>
      <p:sp>
        <p:nvSpPr>
          <p:cNvPr id="3" name="TextBox 2"/>
          <p:cNvSpPr txBox="1"/>
          <p:nvPr/>
        </p:nvSpPr>
        <p:spPr>
          <a:xfrm>
            <a:off x="2133600" y="1905000"/>
            <a:ext cx="5388013" cy="400110"/>
          </a:xfrm>
          <a:prstGeom prst="rect">
            <a:avLst/>
          </a:prstGeom>
          <a:noFill/>
        </p:spPr>
        <p:txBody>
          <a:bodyPr wrap="none" rtlCol="0">
            <a:spAutoFit/>
          </a:bodyPr>
          <a:lstStyle/>
          <a:p>
            <a:r>
              <a:rPr lang="en-US" sz="2000" dirty="0" smtClean="0"/>
              <a:t>Deaths in Canada from alcoholic liver disease</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2" name="Title 1"/>
          <p:cNvSpPr>
            <a:spLocks noGrp="1"/>
          </p:cNvSpPr>
          <p:nvPr>
            <p:ph type="title"/>
          </p:nvPr>
        </p:nvSpPr>
        <p:spPr>
          <a:xfrm>
            <a:off x="2438400" y="2541588"/>
            <a:ext cx="7772400" cy="1362075"/>
          </a:xfrm>
        </p:spPr>
        <p:txBody>
          <a:bodyPr/>
          <a:lstStyle/>
          <a:p>
            <a:r>
              <a:rPr lang="en-US" dirty="0" smtClean="0">
                <a:solidFill>
                  <a:schemeClr val="bg1"/>
                </a:solidFill>
              </a:rPr>
              <a:t>Non-alcoholic fatty liver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Trends in obesity in Canada</a:t>
            </a:r>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923925" y="3057525"/>
            <a:ext cx="7296150" cy="3038475"/>
          </a:xfrm>
          <a:prstGeom prst="rect">
            <a:avLst/>
          </a:prstGeom>
          <a:noFill/>
          <a:ln w="9525">
            <a:noFill/>
            <a:miter lim="800000"/>
            <a:headEnd/>
            <a:tailEnd/>
          </a:ln>
        </p:spPr>
      </p:pic>
      <p:sp>
        <p:nvSpPr>
          <p:cNvPr id="4" name="TextBox 3"/>
          <p:cNvSpPr txBox="1"/>
          <p:nvPr/>
        </p:nvSpPr>
        <p:spPr>
          <a:xfrm>
            <a:off x="1676400" y="6248400"/>
            <a:ext cx="2324675" cy="246221"/>
          </a:xfrm>
          <a:prstGeom prst="rect">
            <a:avLst/>
          </a:prstGeom>
          <a:noFill/>
        </p:spPr>
        <p:txBody>
          <a:bodyPr wrap="none" rtlCol="0">
            <a:spAutoFit/>
          </a:bodyPr>
          <a:lstStyle/>
          <a:p>
            <a:r>
              <a:rPr lang="en-US" sz="1000" dirty="0" smtClean="0"/>
              <a:t>Source: Obesity_in_canada_2011_en.pdf</a:t>
            </a:r>
            <a:endParaRPr lang="en-US" sz="1000" dirty="0"/>
          </a:p>
        </p:txBody>
      </p:sp>
      <p:sp>
        <p:nvSpPr>
          <p:cNvPr id="9" name="TextBox 8"/>
          <p:cNvSpPr txBox="1"/>
          <p:nvPr/>
        </p:nvSpPr>
        <p:spPr>
          <a:xfrm>
            <a:off x="2133600" y="1905000"/>
            <a:ext cx="4126250" cy="461665"/>
          </a:xfrm>
          <a:prstGeom prst="rect">
            <a:avLst/>
          </a:prstGeom>
          <a:noFill/>
        </p:spPr>
        <p:txBody>
          <a:bodyPr wrap="none" rtlCol="0">
            <a:spAutoFit/>
          </a:bodyPr>
          <a:lstStyle/>
          <a:p>
            <a:r>
              <a:rPr lang="en-US" sz="2400" dirty="0" smtClean="0"/>
              <a:t>Obesity rates in Canada by year</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Cases of diabetes by year</a:t>
            </a:r>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942975" y="2724150"/>
            <a:ext cx="7258050" cy="3143250"/>
          </a:xfrm>
          <a:prstGeom prst="rect">
            <a:avLst/>
          </a:prstGeom>
          <a:noFill/>
          <a:ln w="9525">
            <a:noFill/>
            <a:miter lim="800000"/>
            <a:headEnd/>
            <a:tailEnd/>
          </a:ln>
        </p:spPr>
      </p:pic>
      <p:sp>
        <p:nvSpPr>
          <p:cNvPr id="4" name="TextBox 3"/>
          <p:cNvSpPr txBox="1"/>
          <p:nvPr/>
        </p:nvSpPr>
        <p:spPr>
          <a:xfrm>
            <a:off x="1828800" y="6019800"/>
            <a:ext cx="1481496" cy="246221"/>
          </a:xfrm>
          <a:prstGeom prst="rect">
            <a:avLst/>
          </a:prstGeom>
          <a:noFill/>
        </p:spPr>
        <p:txBody>
          <a:bodyPr wrap="none" rtlCol="0">
            <a:spAutoFit/>
          </a:bodyPr>
          <a:lstStyle/>
          <a:p>
            <a:r>
              <a:rPr lang="en-US" sz="1000" dirty="0" smtClean="0"/>
              <a:t>Source: Statistics Canada</a:t>
            </a:r>
            <a:endParaRPr lang="en-US" sz="1000" dirty="0"/>
          </a:p>
        </p:txBody>
      </p:sp>
      <p:sp>
        <p:nvSpPr>
          <p:cNvPr id="9" name="TextBox 8"/>
          <p:cNvSpPr txBox="1"/>
          <p:nvPr/>
        </p:nvSpPr>
        <p:spPr>
          <a:xfrm>
            <a:off x="2133600" y="1905000"/>
            <a:ext cx="4314001" cy="461665"/>
          </a:xfrm>
          <a:prstGeom prst="rect">
            <a:avLst/>
          </a:prstGeom>
          <a:noFill/>
        </p:spPr>
        <p:txBody>
          <a:bodyPr wrap="none" rtlCol="0">
            <a:spAutoFit/>
          </a:bodyPr>
          <a:lstStyle/>
          <a:p>
            <a:r>
              <a:rPr lang="en-US" sz="2400" dirty="0" smtClean="0"/>
              <a:t>Diabetes cases in Canada by year</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2" name="Title 1"/>
          <p:cNvSpPr>
            <a:spLocks noGrp="1"/>
          </p:cNvSpPr>
          <p:nvPr>
            <p:ph type="title"/>
          </p:nvPr>
        </p:nvSpPr>
        <p:spPr>
          <a:xfrm>
            <a:off x="2604977" y="2438400"/>
            <a:ext cx="5678487" cy="1362075"/>
          </a:xfrm>
        </p:spPr>
        <p:txBody>
          <a:bodyPr/>
          <a:lstStyle/>
          <a:p>
            <a:r>
              <a:rPr lang="en-US" dirty="0" smtClean="0">
                <a:solidFill>
                  <a:schemeClr val="bg1"/>
                </a:solidFill>
              </a:rPr>
              <a:t>Cirrhosis and its complications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normAutofit fontScale="90000"/>
          </a:bodyPr>
          <a:lstStyle/>
          <a:p>
            <a:r>
              <a:rPr lang="en-US" dirty="0" err="1" smtClean="0"/>
              <a:t>ICD</a:t>
            </a:r>
            <a:r>
              <a:rPr lang="en-US" dirty="0" smtClean="0"/>
              <a:t> codes* that are likely associated with death from cirrhosis</a:t>
            </a:r>
            <a:endParaRPr lang="en-US" dirty="0"/>
          </a:p>
        </p:txBody>
      </p:sp>
      <p:sp>
        <p:nvSpPr>
          <p:cNvPr id="5" name="TextBox 4"/>
          <p:cNvSpPr txBox="1"/>
          <p:nvPr/>
        </p:nvSpPr>
        <p:spPr>
          <a:xfrm>
            <a:off x="381000" y="5105400"/>
            <a:ext cx="1473480" cy="246221"/>
          </a:xfrm>
          <a:prstGeom prst="rect">
            <a:avLst/>
          </a:prstGeom>
          <a:noFill/>
        </p:spPr>
        <p:txBody>
          <a:bodyPr wrap="none" rtlCol="0">
            <a:spAutoFit/>
          </a:bodyPr>
          <a:lstStyle/>
          <a:p>
            <a:r>
              <a:rPr lang="en-US" sz="1000" dirty="0" smtClean="0"/>
              <a:t>*In </a:t>
            </a:r>
            <a:r>
              <a:rPr lang="en-US" sz="1000" dirty="0" err="1" smtClean="0"/>
              <a:t>STATSCAN</a:t>
            </a:r>
            <a:r>
              <a:rPr lang="en-US" sz="1000" dirty="0" smtClean="0"/>
              <a:t> databases</a:t>
            </a:r>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3163659053"/>
              </p:ext>
            </p:extLst>
          </p:nvPr>
        </p:nvGraphicFramePr>
        <p:xfrm>
          <a:off x="304800" y="2362200"/>
          <a:ext cx="8534400" cy="2270760"/>
        </p:xfrm>
        <a:graphic>
          <a:graphicData uri="http://schemas.openxmlformats.org/drawingml/2006/table">
            <a:tbl>
              <a:tblPr firstRow="1" bandRow="1">
                <a:tableStyleId>{5C22544A-7EE6-4342-B048-85BDC9FD1C3A}</a:tableStyleId>
              </a:tblPr>
              <a:tblGrid>
                <a:gridCol w="2870662"/>
                <a:gridCol w="853440"/>
                <a:gridCol w="3879273"/>
                <a:gridCol w="931025"/>
              </a:tblGrid>
              <a:tr h="314960">
                <a:tc>
                  <a:txBody>
                    <a:bodyPr/>
                    <a:lstStyle/>
                    <a:p>
                      <a:pPr algn="l"/>
                      <a:r>
                        <a:rPr lang="en-US" sz="1600" b="1" kern="1200" dirty="0" smtClean="0">
                          <a:solidFill>
                            <a:schemeClr val="bg1"/>
                          </a:solidFill>
                          <a:latin typeface="+mn-lt"/>
                          <a:ea typeface="+mn-ea"/>
                          <a:cs typeface="+mn-cs"/>
                        </a:rPr>
                        <a:t>Chronic</a:t>
                      </a:r>
                      <a:r>
                        <a:rPr lang="en-US" sz="1600" b="1" kern="1200" baseline="0" dirty="0" smtClean="0">
                          <a:solidFill>
                            <a:schemeClr val="bg1"/>
                          </a:solidFill>
                          <a:latin typeface="+mn-lt"/>
                          <a:ea typeface="+mn-ea"/>
                          <a:cs typeface="+mn-cs"/>
                        </a:rPr>
                        <a:t> viral hepatitis</a:t>
                      </a:r>
                      <a:endParaRPr lang="en-US" sz="1600" b="1" kern="1200" dirty="0" smtClean="0">
                        <a:solidFill>
                          <a:schemeClr val="bg1"/>
                        </a:solidFill>
                        <a:latin typeface="+mn-lt"/>
                        <a:ea typeface="+mn-ea"/>
                        <a:cs typeface="+mn-cs"/>
                      </a:endParaRPr>
                    </a:p>
                  </a:txBody>
                  <a:tcPr>
                    <a:solidFill>
                      <a:srgbClr val="C00000"/>
                    </a:solidFill>
                  </a:tcPr>
                </a:tc>
                <a:tc>
                  <a:txBody>
                    <a:bodyPr/>
                    <a:lstStyle/>
                    <a:p>
                      <a:pPr algn="l"/>
                      <a:r>
                        <a:rPr lang="en-US" sz="1600" b="1" kern="1200" dirty="0" err="1" smtClean="0">
                          <a:solidFill>
                            <a:schemeClr val="bg1"/>
                          </a:solidFill>
                          <a:latin typeface="+mn-lt"/>
                          <a:ea typeface="+mn-ea"/>
                          <a:cs typeface="+mn-cs"/>
                        </a:rPr>
                        <a:t>B18</a:t>
                      </a:r>
                      <a:endParaRPr lang="en-US" sz="1600" b="1" kern="1200" dirty="0" smtClean="0">
                        <a:solidFill>
                          <a:schemeClr val="bg1"/>
                        </a:solidFill>
                        <a:latin typeface="+mn-lt"/>
                        <a:ea typeface="+mn-ea"/>
                        <a:cs typeface="+mn-cs"/>
                      </a:endParaRPr>
                    </a:p>
                  </a:txBody>
                  <a:tcPr>
                    <a:solidFill>
                      <a:srgbClr val="C00000"/>
                    </a:solidFill>
                  </a:tcPr>
                </a:tc>
                <a:tc>
                  <a:txBody>
                    <a:bodyPr/>
                    <a:lstStyle/>
                    <a:p>
                      <a:pPr algn="l"/>
                      <a:r>
                        <a:rPr lang="en-US" sz="1600" b="1" kern="1200" dirty="0" smtClean="0">
                          <a:solidFill>
                            <a:schemeClr val="bg1"/>
                          </a:solidFill>
                          <a:latin typeface="+mn-lt"/>
                          <a:ea typeface="+mn-ea"/>
                          <a:cs typeface="+mn-cs"/>
                        </a:rPr>
                        <a:t>Alcoholic liver disease</a:t>
                      </a:r>
                    </a:p>
                  </a:txBody>
                  <a:tcPr>
                    <a:solidFill>
                      <a:srgbClr val="C00000"/>
                    </a:solidFill>
                  </a:tcPr>
                </a:tc>
                <a:tc>
                  <a:txBody>
                    <a:bodyPr/>
                    <a:lstStyle/>
                    <a:p>
                      <a:pPr algn="l"/>
                      <a:r>
                        <a:rPr lang="en-US" sz="1600" b="1" kern="1200" dirty="0" err="1" smtClean="0">
                          <a:solidFill>
                            <a:schemeClr val="bg1"/>
                          </a:solidFill>
                          <a:latin typeface="+mn-lt"/>
                          <a:ea typeface="+mn-ea"/>
                          <a:cs typeface="+mn-cs"/>
                        </a:rPr>
                        <a:t>K70</a:t>
                      </a:r>
                      <a:endParaRPr lang="en-US" sz="1600" b="1" kern="1200" dirty="0" smtClean="0">
                        <a:solidFill>
                          <a:schemeClr val="bg1"/>
                        </a:solidFill>
                        <a:latin typeface="+mn-lt"/>
                        <a:ea typeface="+mn-ea"/>
                        <a:cs typeface="+mn-cs"/>
                      </a:endParaRPr>
                    </a:p>
                  </a:txBody>
                  <a:tcPr>
                    <a:solidFill>
                      <a:srgbClr val="C00000"/>
                    </a:solidFill>
                  </a:tcPr>
                </a:tc>
              </a:tr>
              <a:tr h="314960">
                <a:tc>
                  <a:txBody>
                    <a:bodyPr/>
                    <a:lstStyle/>
                    <a:p>
                      <a:pPr algn="l"/>
                      <a:r>
                        <a:rPr lang="en-US" sz="1600" b="1" kern="1200" dirty="0" smtClean="0">
                          <a:solidFill>
                            <a:schemeClr val="tx1"/>
                          </a:solidFill>
                          <a:latin typeface="+mn-lt"/>
                          <a:ea typeface="+mn-ea"/>
                          <a:cs typeface="+mn-cs"/>
                        </a:rPr>
                        <a:t>Chronic hepatitis</a:t>
                      </a:r>
                    </a:p>
                  </a:txBody>
                  <a:tcPr>
                    <a:solidFill>
                      <a:srgbClr val="FFCCCC"/>
                    </a:solidFill>
                  </a:tcPr>
                </a:tc>
                <a:tc>
                  <a:txBody>
                    <a:bodyPr/>
                    <a:lstStyle/>
                    <a:p>
                      <a:pPr algn="l"/>
                      <a:r>
                        <a:rPr lang="en-US" sz="1600" b="1" kern="1200" dirty="0" err="1" smtClean="0">
                          <a:solidFill>
                            <a:schemeClr val="tx1"/>
                          </a:solidFill>
                          <a:latin typeface="+mn-lt"/>
                          <a:ea typeface="+mn-ea"/>
                          <a:cs typeface="+mn-cs"/>
                        </a:rPr>
                        <a:t>K73</a:t>
                      </a:r>
                      <a:endParaRPr lang="en-US" sz="1600" b="1" kern="1200" dirty="0" smtClean="0">
                        <a:solidFill>
                          <a:schemeClr val="tx1"/>
                        </a:solidFill>
                        <a:latin typeface="+mn-lt"/>
                        <a:ea typeface="+mn-ea"/>
                        <a:cs typeface="+mn-cs"/>
                      </a:endParaRPr>
                    </a:p>
                  </a:txBody>
                  <a:tcPr>
                    <a:solidFill>
                      <a:srgbClr val="FFCCCC"/>
                    </a:solidFill>
                  </a:tcPr>
                </a:tc>
                <a:tc>
                  <a:txBody>
                    <a:bodyPr/>
                    <a:lstStyle/>
                    <a:p>
                      <a:pPr algn="l"/>
                      <a:r>
                        <a:rPr lang="en-US" sz="1600" b="1" kern="1200" dirty="0" smtClean="0">
                          <a:solidFill>
                            <a:schemeClr val="tx1"/>
                          </a:solidFill>
                          <a:latin typeface="+mn-lt"/>
                          <a:ea typeface="+mn-ea"/>
                          <a:cs typeface="+mn-cs"/>
                        </a:rPr>
                        <a:t>Fibrosis and cirrhosis of liver</a:t>
                      </a:r>
                    </a:p>
                  </a:txBody>
                  <a:tcPr>
                    <a:solidFill>
                      <a:srgbClr val="FFCCCC"/>
                    </a:solidFill>
                  </a:tcPr>
                </a:tc>
                <a:tc>
                  <a:txBody>
                    <a:bodyPr/>
                    <a:lstStyle/>
                    <a:p>
                      <a:pPr algn="l"/>
                      <a:r>
                        <a:rPr lang="en-US" sz="1600" b="1" kern="1200" dirty="0" err="1" smtClean="0">
                          <a:solidFill>
                            <a:schemeClr val="tx1"/>
                          </a:solidFill>
                          <a:latin typeface="+mn-lt"/>
                          <a:ea typeface="+mn-ea"/>
                          <a:cs typeface="+mn-cs"/>
                        </a:rPr>
                        <a:t>K74</a:t>
                      </a:r>
                      <a:endParaRPr lang="en-US" sz="1600" b="1" kern="1200" dirty="0" smtClean="0">
                        <a:solidFill>
                          <a:schemeClr val="tx1"/>
                        </a:solidFill>
                        <a:latin typeface="+mn-lt"/>
                        <a:ea typeface="+mn-ea"/>
                        <a:cs typeface="+mn-cs"/>
                      </a:endParaRPr>
                    </a:p>
                  </a:txBody>
                  <a:tcPr>
                    <a:solidFill>
                      <a:srgbClr val="FFCCCC"/>
                    </a:solidFill>
                  </a:tcPr>
                </a:tc>
              </a:tr>
              <a:tr h="314960">
                <a:tc>
                  <a:txBody>
                    <a:bodyPr/>
                    <a:lstStyle/>
                    <a:p>
                      <a:pPr algn="l"/>
                      <a:r>
                        <a:rPr lang="en-US" sz="1600" b="1" kern="1200" dirty="0" smtClean="0">
                          <a:solidFill>
                            <a:schemeClr val="tx1"/>
                          </a:solidFill>
                          <a:latin typeface="+mn-lt"/>
                          <a:ea typeface="+mn-ea"/>
                          <a:cs typeface="+mn-cs"/>
                        </a:rPr>
                        <a:t>Hepatic fibrosis</a:t>
                      </a:r>
                    </a:p>
                  </a:txBody>
                  <a:tcPr>
                    <a:solidFill>
                      <a:schemeClr val="bg1"/>
                    </a:solidFill>
                  </a:tcPr>
                </a:tc>
                <a:tc>
                  <a:txBody>
                    <a:bodyPr/>
                    <a:lstStyle/>
                    <a:p>
                      <a:pPr algn="l"/>
                      <a:r>
                        <a:rPr lang="en-US" sz="1600" b="1" kern="1200" dirty="0" err="1" smtClean="0">
                          <a:solidFill>
                            <a:schemeClr val="tx1"/>
                          </a:solidFill>
                          <a:latin typeface="+mn-lt"/>
                          <a:ea typeface="+mn-ea"/>
                          <a:cs typeface="+mn-cs"/>
                        </a:rPr>
                        <a:t>K74.0</a:t>
                      </a:r>
                      <a:endParaRPr lang="en-US" sz="1600" b="1" kern="1200" dirty="0" smtClean="0">
                        <a:solidFill>
                          <a:schemeClr val="tx1"/>
                        </a:solidFill>
                        <a:latin typeface="+mn-lt"/>
                        <a:ea typeface="+mn-ea"/>
                        <a:cs typeface="+mn-cs"/>
                      </a:endParaRPr>
                    </a:p>
                  </a:txBody>
                  <a:tcPr>
                    <a:solidFill>
                      <a:schemeClr val="bg1"/>
                    </a:solidFill>
                  </a:tcPr>
                </a:tc>
                <a:tc>
                  <a:txBody>
                    <a:bodyPr/>
                    <a:lstStyle/>
                    <a:p>
                      <a:pPr algn="l"/>
                      <a:r>
                        <a:rPr lang="en-US" sz="1600" b="1" kern="1200" dirty="0" smtClean="0">
                          <a:solidFill>
                            <a:schemeClr val="tx1"/>
                          </a:solidFill>
                          <a:latin typeface="+mn-lt"/>
                          <a:ea typeface="+mn-ea"/>
                          <a:cs typeface="+mn-cs"/>
                        </a:rPr>
                        <a:t>Hepatic failure not specified</a:t>
                      </a:r>
                    </a:p>
                  </a:txBody>
                  <a:tcPr>
                    <a:solidFill>
                      <a:schemeClr val="bg1"/>
                    </a:solidFill>
                  </a:tcPr>
                </a:tc>
                <a:tc>
                  <a:txBody>
                    <a:bodyPr/>
                    <a:lstStyle/>
                    <a:p>
                      <a:pPr algn="l"/>
                      <a:r>
                        <a:rPr lang="en-US" sz="1600" b="1" kern="1200" dirty="0" err="1" smtClean="0">
                          <a:solidFill>
                            <a:schemeClr val="tx1"/>
                          </a:solidFill>
                          <a:latin typeface="+mn-lt"/>
                          <a:ea typeface="+mn-ea"/>
                          <a:cs typeface="+mn-cs"/>
                        </a:rPr>
                        <a:t>K72</a:t>
                      </a:r>
                      <a:endParaRPr lang="en-US" sz="1600" b="1" kern="1200" dirty="0" smtClean="0">
                        <a:solidFill>
                          <a:schemeClr val="tx1"/>
                        </a:solidFill>
                        <a:latin typeface="+mn-lt"/>
                        <a:ea typeface="+mn-ea"/>
                        <a:cs typeface="+mn-cs"/>
                      </a:endParaRPr>
                    </a:p>
                  </a:txBody>
                  <a:tcPr>
                    <a:solidFill>
                      <a:schemeClr val="bg1"/>
                    </a:solidFill>
                  </a:tcPr>
                </a:tc>
              </a:tr>
              <a:tr h="314960">
                <a:tc>
                  <a:txBody>
                    <a:bodyPr/>
                    <a:lstStyle/>
                    <a:p>
                      <a:pPr algn="l"/>
                      <a:r>
                        <a:rPr lang="en-US" sz="1600" b="1" kern="1200" dirty="0" smtClean="0">
                          <a:solidFill>
                            <a:schemeClr val="tx1"/>
                          </a:solidFill>
                          <a:latin typeface="+mn-lt"/>
                          <a:ea typeface="+mn-ea"/>
                          <a:cs typeface="+mn-cs"/>
                        </a:rPr>
                        <a:t>Primary </a:t>
                      </a:r>
                      <a:r>
                        <a:rPr lang="en-US" sz="1600" b="1" kern="1200" dirty="0" err="1" smtClean="0">
                          <a:solidFill>
                            <a:schemeClr val="tx1"/>
                          </a:solidFill>
                          <a:latin typeface="+mn-lt"/>
                          <a:ea typeface="+mn-ea"/>
                          <a:cs typeface="+mn-cs"/>
                        </a:rPr>
                        <a:t>biliary</a:t>
                      </a:r>
                      <a:r>
                        <a:rPr lang="en-US" sz="1600" b="1" kern="1200" dirty="0" smtClean="0">
                          <a:solidFill>
                            <a:schemeClr val="tx1"/>
                          </a:solidFill>
                          <a:latin typeface="+mn-lt"/>
                          <a:ea typeface="+mn-ea"/>
                          <a:cs typeface="+mn-cs"/>
                        </a:rPr>
                        <a:t> cirrhosis</a:t>
                      </a:r>
                    </a:p>
                  </a:txBody>
                  <a:tcPr>
                    <a:solidFill>
                      <a:srgbClr val="FFCCCC"/>
                    </a:solidFill>
                  </a:tcPr>
                </a:tc>
                <a:tc>
                  <a:txBody>
                    <a:bodyPr/>
                    <a:lstStyle/>
                    <a:p>
                      <a:pPr algn="l"/>
                      <a:r>
                        <a:rPr lang="en-US" sz="1600" b="1" kern="1200" dirty="0" err="1" smtClean="0">
                          <a:solidFill>
                            <a:schemeClr val="tx1"/>
                          </a:solidFill>
                          <a:latin typeface="+mn-lt"/>
                          <a:ea typeface="+mn-ea"/>
                          <a:cs typeface="+mn-cs"/>
                        </a:rPr>
                        <a:t>K74.3</a:t>
                      </a:r>
                      <a:endParaRPr lang="en-US" sz="1600" b="1" kern="1200" dirty="0" smtClean="0">
                        <a:solidFill>
                          <a:schemeClr val="tx1"/>
                        </a:solidFill>
                        <a:latin typeface="+mn-lt"/>
                        <a:ea typeface="+mn-ea"/>
                        <a:cs typeface="+mn-cs"/>
                      </a:endParaRPr>
                    </a:p>
                  </a:txBody>
                  <a:tcPr>
                    <a:solidFill>
                      <a:srgbClr val="FFCCCC"/>
                    </a:solidFill>
                  </a:tcPr>
                </a:tc>
                <a:tc>
                  <a:txBody>
                    <a:bodyPr/>
                    <a:lstStyle/>
                    <a:p>
                      <a:pPr algn="l"/>
                      <a:r>
                        <a:rPr lang="en-US" sz="1600" b="1" kern="1200" dirty="0" smtClean="0">
                          <a:solidFill>
                            <a:schemeClr val="tx1"/>
                          </a:solidFill>
                          <a:latin typeface="+mn-lt"/>
                          <a:ea typeface="+mn-ea"/>
                          <a:cs typeface="+mn-cs"/>
                        </a:rPr>
                        <a:t>Secondary </a:t>
                      </a:r>
                      <a:r>
                        <a:rPr lang="en-US" sz="1600" b="1" kern="1200" dirty="0" err="1" smtClean="0">
                          <a:solidFill>
                            <a:schemeClr val="tx1"/>
                          </a:solidFill>
                          <a:latin typeface="+mn-lt"/>
                          <a:ea typeface="+mn-ea"/>
                          <a:cs typeface="+mn-cs"/>
                        </a:rPr>
                        <a:t>biliary</a:t>
                      </a:r>
                      <a:r>
                        <a:rPr lang="en-US" sz="1600" b="1" kern="1200" dirty="0" smtClean="0">
                          <a:solidFill>
                            <a:schemeClr val="tx1"/>
                          </a:solidFill>
                          <a:latin typeface="+mn-lt"/>
                          <a:ea typeface="+mn-ea"/>
                          <a:cs typeface="+mn-cs"/>
                        </a:rPr>
                        <a:t> cirrhosis</a:t>
                      </a:r>
                    </a:p>
                  </a:txBody>
                  <a:tcPr>
                    <a:solidFill>
                      <a:srgbClr val="FFCCCC"/>
                    </a:solidFill>
                  </a:tcPr>
                </a:tc>
                <a:tc>
                  <a:txBody>
                    <a:bodyPr/>
                    <a:lstStyle/>
                    <a:p>
                      <a:pPr algn="l"/>
                      <a:r>
                        <a:rPr lang="en-US" sz="1600" b="1" kern="1200" dirty="0" err="1" smtClean="0">
                          <a:solidFill>
                            <a:schemeClr val="tx1"/>
                          </a:solidFill>
                          <a:latin typeface="+mn-lt"/>
                          <a:ea typeface="+mn-ea"/>
                          <a:cs typeface="+mn-cs"/>
                        </a:rPr>
                        <a:t>K74.4</a:t>
                      </a:r>
                      <a:endParaRPr lang="en-US" sz="1600" b="1" kern="1200" dirty="0" smtClean="0">
                        <a:solidFill>
                          <a:schemeClr val="tx1"/>
                        </a:solidFill>
                        <a:latin typeface="+mn-lt"/>
                        <a:ea typeface="+mn-ea"/>
                        <a:cs typeface="+mn-cs"/>
                      </a:endParaRPr>
                    </a:p>
                  </a:txBody>
                  <a:tcPr>
                    <a:solidFill>
                      <a:srgbClr val="FFCCCC"/>
                    </a:solidFill>
                  </a:tcPr>
                </a:tc>
              </a:tr>
              <a:tr h="350520">
                <a:tc>
                  <a:txBody>
                    <a:bodyPr/>
                    <a:lstStyle/>
                    <a:p>
                      <a:pPr algn="l"/>
                      <a:r>
                        <a:rPr lang="en-US" sz="1600" b="1" kern="1200" dirty="0" err="1" smtClean="0">
                          <a:solidFill>
                            <a:schemeClr val="tx1"/>
                          </a:solidFill>
                          <a:latin typeface="+mn-lt"/>
                          <a:ea typeface="+mn-ea"/>
                          <a:cs typeface="+mn-cs"/>
                        </a:rPr>
                        <a:t>Biliary</a:t>
                      </a:r>
                      <a:r>
                        <a:rPr lang="en-US" sz="1600" b="1" kern="1200" dirty="0" smtClean="0">
                          <a:solidFill>
                            <a:schemeClr val="tx1"/>
                          </a:solidFill>
                          <a:latin typeface="+mn-lt"/>
                          <a:ea typeface="+mn-ea"/>
                          <a:cs typeface="+mn-cs"/>
                        </a:rPr>
                        <a:t> cirrhosis, unspecified</a:t>
                      </a:r>
                    </a:p>
                  </a:txBody>
                  <a:tcPr>
                    <a:solidFill>
                      <a:schemeClr val="bg1"/>
                    </a:solidFill>
                  </a:tcPr>
                </a:tc>
                <a:tc>
                  <a:txBody>
                    <a:bodyPr/>
                    <a:lstStyle/>
                    <a:p>
                      <a:pPr algn="l"/>
                      <a:r>
                        <a:rPr lang="en-US" sz="1600" b="1" kern="1200" dirty="0" err="1" smtClean="0">
                          <a:solidFill>
                            <a:schemeClr val="tx1"/>
                          </a:solidFill>
                          <a:latin typeface="+mn-lt"/>
                          <a:ea typeface="+mn-ea"/>
                          <a:cs typeface="+mn-cs"/>
                        </a:rPr>
                        <a:t>K74.5</a:t>
                      </a:r>
                      <a:endParaRPr lang="en-US" sz="1600" b="1" kern="1200" dirty="0" smtClean="0">
                        <a:solidFill>
                          <a:schemeClr val="tx1"/>
                        </a:solidFill>
                        <a:latin typeface="+mn-lt"/>
                        <a:ea typeface="+mn-ea"/>
                        <a:cs typeface="+mn-cs"/>
                      </a:endParaRPr>
                    </a:p>
                  </a:txBody>
                  <a:tcPr>
                    <a:solidFill>
                      <a:schemeClr val="bg1"/>
                    </a:solidFill>
                  </a:tcPr>
                </a:tc>
                <a:tc>
                  <a:txBody>
                    <a:bodyPr/>
                    <a:lstStyle/>
                    <a:p>
                      <a:pPr algn="l"/>
                      <a:r>
                        <a:rPr lang="en-US" sz="1600" b="1" kern="1200" dirty="0" smtClean="0">
                          <a:solidFill>
                            <a:schemeClr val="tx1"/>
                          </a:solidFill>
                          <a:latin typeface="+mn-lt"/>
                          <a:ea typeface="+mn-ea"/>
                          <a:cs typeface="+mn-cs"/>
                        </a:rPr>
                        <a:t>Other and unspecified cirrhosis of liver</a:t>
                      </a:r>
                    </a:p>
                  </a:txBody>
                  <a:tcPr>
                    <a:solidFill>
                      <a:schemeClr val="bg1"/>
                    </a:solidFill>
                  </a:tcPr>
                </a:tc>
                <a:tc>
                  <a:txBody>
                    <a:bodyPr/>
                    <a:lstStyle/>
                    <a:p>
                      <a:pPr algn="l"/>
                      <a:r>
                        <a:rPr lang="en-US" sz="1600" b="1" kern="1200" dirty="0" err="1" smtClean="0">
                          <a:solidFill>
                            <a:schemeClr val="tx1"/>
                          </a:solidFill>
                          <a:latin typeface="+mn-lt"/>
                          <a:ea typeface="+mn-ea"/>
                          <a:cs typeface="+mn-cs"/>
                        </a:rPr>
                        <a:t>K74.6</a:t>
                      </a:r>
                      <a:endParaRPr lang="en-US" sz="1600" b="1" kern="1200" dirty="0" smtClean="0">
                        <a:solidFill>
                          <a:schemeClr val="tx1"/>
                        </a:solidFill>
                        <a:latin typeface="+mn-lt"/>
                        <a:ea typeface="+mn-ea"/>
                        <a:cs typeface="+mn-cs"/>
                      </a:endParaRPr>
                    </a:p>
                  </a:txBody>
                  <a:tcPr>
                    <a:solidFill>
                      <a:schemeClr val="bg1"/>
                    </a:solidFill>
                  </a:tcPr>
                </a:tc>
              </a:tr>
              <a:tr h="350520">
                <a:tc>
                  <a:txBody>
                    <a:bodyPr/>
                    <a:lstStyle/>
                    <a:p>
                      <a:pPr algn="l"/>
                      <a:r>
                        <a:rPr lang="en-US" sz="1600" b="1" kern="1200" dirty="0" smtClean="0">
                          <a:solidFill>
                            <a:schemeClr val="tx1"/>
                          </a:solidFill>
                          <a:latin typeface="+mn-lt"/>
                          <a:ea typeface="+mn-ea"/>
                          <a:cs typeface="+mn-cs"/>
                        </a:rPr>
                        <a:t>Portal hypertension</a:t>
                      </a:r>
                    </a:p>
                  </a:txBody>
                  <a:tcPr>
                    <a:solidFill>
                      <a:srgbClr val="FFCCCC"/>
                    </a:solidFill>
                  </a:tcPr>
                </a:tc>
                <a:tc>
                  <a:txBody>
                    <a:bodyPr/>
                    <a:lstStyle/>
                    <a:p>
                      <a:pPr algn="l"/>
                      <a:r>
                        <a:rPr lang="en-US" sz="1600" b="1" kern="1200" dirty="0" err="1" smtClean="0">
                          <a:solidFill>
                            <a:schemeClr val="tx1"/>
                          </a:solidFill>
                          <a:latin typeface="+mn-lt"/>
                          <a:ea typeface="+mn-ea"/>
                          <a:cs typeface="+mn-cs"/>
                        </a:rPr>
                        <a:t>K76.6</a:t>
                      </a:r>
                      <a:endParaRPr lang="en-US" sz="1600" b="1" kern="1200" dirty="0" smtClean="0">
                        <a:solidFill>
                          <a:schemeClr val="tx1"/>
                        </a:solidFill>
                        <a:latin typeface="+mn-lt"/>
                        <a:ea typeface="+mn-ea"/>
                        <a:cs typeface="+mn-cs"/>
                      </a:endParaRPr>
                    </a:p>
                  </a:txBody>
                  <a:tcPr>
                    <a:solidFill>
                      <a:srgbClr val="FFCCCC"/>
                    </a:solidFill>
                  </a:tcPr>
                </a:tc>
                <a:tc>
                  <a:txBody>
                    <a:bodyPr/>
                    <a:lstStyle/>
                    <a:p>
                      <a:pPr algn="l"/>
                      <a:r>
                        <a:rPr lang="en-US" sz="1600" b="1" kern="1200" dirty="0" err="1" smtClean="0">
                          <a:solidFill>
                            <a:schemeClr val="tx1"/>
                          </a:solidFill>
                          <a:latin typeface="+mn-lt"/>
                          <a:ea typeface="+mn-ea"/>
                          <a:cs typeface="+mn-cs"/>
                        </a:rPr>
                        <a:t>Hepatorenal</a:t>
                      </a:r>
                      <a:r>
                        <a:rPr lang="en-US" sz="1600" b="1" kern="1200" dirty="0" smtClean="0">
                          <a:solidFill>
                            <a:schemeClr val="tx1"/>
                          </a:solidFill>
                          <a:latin typeface="+mn-lt"/>
                          <a:ea typeface="+mn-ea"/>
                          <a:cs typeface="+mn-cs"/>
                        </a:rPr>
                        <a:t> syndrome</a:t>
                      </a:r>
                    </a:p>
                  </a:txBody>
                  <a:tcPr>
                    <a:solidFill>
                      <a:srgbClr val="FFCCCC"/>
                    </a:solidFill>
                  </a:tcPr>
                </a:tc>
                <a:tc>
                  <a:txBody>
                    <a:bodyPr/>
                    <a:lstStyle/>
                    <a:p>
                      <a:pPr algn="l"/>
                      <a:r>
                        <a:rPr lang="en-US" sz="1600" b="1" kern="1200" dirty="0" err="1" smtClean="0">
                          <a:solidFill>
                            <a:schemeClr val="tx1"/>
                          </a:solidFill>
                          <a:latin typeface="+mn-lt"/>
                          <a:ea typeface="+mn-ea"/>
                          <a:cs typeface="+mn-cs"/>
                        </a:rPr>
                        <a:t>K76.7</a:t>
                      </a:r>
                      <a:endParaRPr lang="en-US" sz="1600" b="1" kern="1200" dirty="0" smtClean="0">
                        <a:solidFill>
                          <a:schemeClr val="tx1"/>
                        </a:solidFill>
                        <a:latin typeface="+mn-lt"/>
                        <a:ea typeface="+mn-ea"/>
                        <a:cs typeface="+mn-cs"/>
                      </a:endParaRP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Deaths from liver disease</a:t>
            </a:r>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947738" y="2514600"/>
            <a:ext cx="6889687" cy="3657600"/>
          </a:xfrm>
          <a:prstGeom prst="rect">
            <a:avLst/>
          </a:prstGeom>
          <a:noFill/>
          <a:ln w="9525">
            <a:noFill/>
            <a:miter lim="800000"/>
            <a:headEnd/>
            <a:tailEnd/>
          </a:ln>
        </p:spPr>
      </p:pic>
      <p:sp>
        <p:nvSpPr>
          <p:cNvPr id="4" name="TextBox 3"/>
          <p:cNvSpPr txBox="1"/>
          <p:nvPr/>
        </p:nvSpPr>
        <p:spPr>
          <a:xfrm>
            <a:off x="1600200" y="6248400"/>
            <a:ext cx="1510350" cy="246221"/>
          </a:xfrm>
          <a:prstGeom prst="rect">
            <a:avLst/>
          </a:prstGeom>
          <a:noFill/>
        </p:spPr>
        <p:txBody>
          <a:bodyPr wrap="none" rtlCol="0">
            <a:spAutoFit/>
          </a:bodyPr>
          <a:lstStyle/>
          <a:p>
            <a:r>
              <a:rPr lang="en-US" sz="1000" dirty="0" smtClean="0"/>
              <a:t>Source: Statistics Canada </a:t>
            </a:r>
            <a:endParaRPr lang="en-US" sz="1000" dirty="0"/>
          </a:p>
        </p:txBody>
      </p:sp>
      <p:sp>
        <p:nvSpPr>
          <p:cNvPr id="9" name="TextBox 8"/>
          <p:cNvSpPr txBox="1"/>
          <p:nvPr/>
        </p:nvSpPr>
        <p:spPr>
          <a:xfrm>
            <a:off x="990600" y="1800255"/>
            <a:ext cx="7239000" cy="400110"/>
          </a:xfrm>
          <a:prstGeom prst="rect">
            <a:avLst/>
          </a:prstGeom>
          <a:noFill/>
        </p:spPr>
        <p:txBody>
          <a:bodyPr wrap="square" rtlCol="0">
            <a:spAutoFit/>
          </a:bodyPr>
          <a:lstStyle/>
          <a:p>
            <a:pPr algn="ctr"/>
            <a:r>
              <a:rPr lang="en-US" sz="2000" dirty="0" smtClean="0"/>
              <a:t>Deaths from liver disease by selected category and by year</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715" y="533400"/>
            <a:ext cx="8458200" cy="1143000"/>
          </a:xfrm>
        </p:spPr>
        <p:txBody>
          <a:bodyPr>
            <a:normAutofit fontScale="90000"/>
          </a:bodyPr>
          <a:lstStyle/>
          <a:p>
            <a:r>
              <a:rPr lang="en-US" dirty="0" smtClean="0"/>
              <a:t>Vaccinated age groups show the greatest decline in acute hepatitis B</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044175" y="2743200"/>
            <a:ext cx="7105650" cy="2943225"/>
          </a:xfrm>
          <a:prstGeom prst="rect">
            <a:avLst/>
          </a:prstGeom>
          <a:noFill/>
          <a:ln w="9525">
            <a:noFill/>
            <a:miter lim="800000"/>
            <a:headEnd/>
            <a:tailEnd/>
          </a:ln>
        </p:spPr>
      </p:pic>
      <p:sp>
        <p:nvSpPr>
          <p:cNvPr id="5" name="TextBox 4"/>
          <p:cNvSpPr txBox="1"/>
          <p:nvPr/>
        </p:nvSpPr>
        <p:spPr>
          <a:xfrm>
            <a:off x="259419" y="5749605"/>
            <a:ext cx="8339142" cy="400110"/>
          </a:xfrm>
          <a:prstGeom prst="rect">
            <a:avLst/>
          </a:prstGeom>
          <a:noFill/>
        </p:spPr>
        <p:txBody>
          <a:bodyPr wrap="none" rtlCol="0">
            <a:spAutoFit/>
          </a:bodyPr>
          <a:lstStyle/>
          <a:p>
            <a:r>
              <a:rPr lang="en-US" sz="1000" dirty="0" smtClean="0"/>
              <a:t>Indeterminate cases are cases in which neither acute hepatitis B nor chronic hepatitis B could be determined with certainty. This may have been </a:t>
            </a:r>
          </a:p>
          <a:p>
            <a:r>
              <a:rPr lang="en-US" sz="1000" dirty="0" smtClean="0"/>
              <a:t>due to confusing serological tests or to inadequate follow-up.</a:t>
            </a:r>
            <a:endParaRPr lang="en-US" sz="1000" dirty="0"/>
          </a:p>
        </p:txBody>
      </p:sp>
      <p:sp>
        <p:nvSpPr>
          <p:cNvPr id="6" name="TextBox 5"/>
          <p:cNvSpPr txBox="1"/>
          <p:nvPr/>
        </p:nvSpPr>
        <p:spPr>
          <a:xfrm>
            <a:off x="479715" y="6324600"/>
            <a:ext cx="3958135" cy="246221"/>
          </a:xfrm>
          <a:prstGeom prst="rect">
            <a:avLst/>
          </a:prstGeom>
          <a:noFill/>
        </p:spPr>
        <p:txBody>
          <a:bodyPr wrap="none" rtlCol="0">
            <a:spAutoFit/>
          </a:bodyPr>
          <a:lstStyle/>
          <a:p>
            <a:r>
              <a:rPr lang="en-US" sz="1000" dirty="0" smtClean="0"/>
              <a:t>http://www.phac-aspc.gc.ca/id-mi/hepatitisBCan-hepatiteBCan-eng.php</a:t>
            </a:r>
            <a:endParaRPr lang="en-US" sz="1000" dirty="0"/>
          </a:p>
        </p:txBody>
      </p:sp>
      <p:sp>
        <p:nvSpPr>
          <p:cNvPr id="12" name="TextBox 11"/>
          <p:cNvSpPr txBox="1"/>
          <p:nvPr/>
        </p:nvSpPr>
        <p:spPr>
          <a:xfrm>
            <a:off x="1800090" y="1912203"/>
            <a:ext cx="5257799" cy="830997"/>
          </a:xfrm>
          <a:prstGeom prst="rect">
            <a:avLst/>
          </a:prstGeom>
          <a:noFill/>
        </p:spPr>
        <p:txBody>
          <a:bodyPr wrap="square" rtlCol="0">
            <a:spAutoFit/>
          </a:bodyPr>
          <a:lstStyle/>
          <a:p>
            <a:pPr algn="ctr"/>
            <a:r>
              <a:rPr lang="en-US" sz="2400" dirty="0" smtClean="0"/>
              <a:t>Acute hepatitis B infection rate by time and by age group</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Death from liver disease is increasing in Canada</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895350" y="2943225"/>
            <a:ext cx="7353300" cy="3228975"/>
          </a:xfrm>
          <a:prstGeom prst="rect">
            <a:avLst/>
          </a:prstGeom>
          <a:noFill/>
          <a:ln w="9525">
            <a:noFill/>
            <a:miter lim="800000"/>
            <a:headEnd/>
            <a:tailEnd/>
          </a:ln>
        </p:spPr>
      </p:pic>
      <p:sp>
        <p:nvSpPr>
          <p:cNvPr id="5" name="TextBox 4"/>
          <p:cNvSpPr txBox="1"/>
          <p:nvPr/>
        </p:nvSpPr>
        <p:spPr>
          <a:xfrm>
            <a:off x="1752600" y="6357675"/>
            <a:ext cx="1510350" cy="246221"/>
          </a:xfrm>
          <a:prstGeom prst="rect">
            <a:avLst/>
          </a:prstGeom>
          <a:noFill/>
        </p:spPr>
        <p:txBody>
          <a:bodyPr wrap="none" rtlCol="0">
            <a:spAutoFit/>
          </a:bodyPr>
          <a:lstStyle/>
          <a:p>
            <a:r>
              <a:rPr lang="en-US" sz="1000" dirty="0" smtClean="0"/>
              <a:t>Source: Statistics Canada </a:t>
            </a:r>
            <a:endParaRPr lang="en-US" sz="1000" dirty="0"/>
          </a:p>
        </p:txBody>
      </p:sp>
      <p:sp>
        <p:nvSpPr>
          <p:cNvPr id="3" name="TextBox 2"/>
          <p:cNvSpPr txBox="1"/>
          <p:nvPr/>
        </p:nvSpPr>
        <p:spPr>
          <a:xfrm>
            <a:off x="647700" y="2057400"/>
            <a:ext cx="7848600" cy="461665"/>
          </a:xfrm>
          <a:prstGeom prst="rect">
            <a:avLst/>
          </a:prstGeom>
          <a:noFill/>
        </p:spPr>
        <p:txBody>
          <a:bodyPr wrap="square" rtlCol="0">
            <a:spAutoFit/>
          </a:bodyPr>
          <a:lstStyle/>
          <a:p>
            <a:pPr algn="ctr"/>
            <a:r>
              <a:rPr lang="en-US" sz="2400" dirty="0"/>
              <a:t>Deaths from malignant and </a:t>
            </a:r>
            <a:r>
              <a:rPr lang="en-US" sz="2400" dirty="0" smtClean="0"/>
              <a:t>non-malignant </a:t>
            </a:r>
            <a:r>
              <a:rPr lang="en-US" sz="2400" dirty="0"/>
              <a:t>liver disease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2" name="Title 1"/>
          <p:cNvSpPr>
            <a:spLocks noGrp="1"/>
          </p:cNvSpPr>
          <p:nvPr>
            <p:ph type="title"/>
          </p:nvPr>
        </p:nvSpPr>
        <p:spPr>
          <a:xfrm>
            <a:off x="2900253" y="2560638"/>
            <a:ext cx="7772400" cy="1362075"/>
          </a:xfrm>
        </p:spPr>
        <p:txBody>
          <a:bodyPr/>
          <a:lstStyle/>
          <a:p>
            <a:r>
              <a:rPr lang="en-US" dirty="0" smtClean="0">
                <a:solidFill>
                  <a:schemeClr val="bg1"/>
                </a:solidFill>
              </a:rPr>
              <a:t>Hepatocellular carcinoma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t>Hepatocellular carcinoma</a:t>
            </a:r>
            <a:br>
              <a:rPr lang="en-US" dirty="0" smtClean="0"/>
            </a:br>
            <a:r>
              <a:rPr lang="en-US" dirty="0" smtClean="0"/>
              <a:t>incidence is increasing in Canada</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952500" y="2952750"/>
            <a:ext cx="7239000" cy="3219450"/>
          </a:xfrm>
          <a:prstGeom prst="rect">
            <a:avLst/>
          </a:prstGeom>
          <a:noFill/>
          <a:ln w="9525">
            <a:noFill/>
            <a:miter lim="800000"/>
            <a:headEnd/>
            <a:tailEnd/>
          </a:ln>
        </p:spPr>
      </p:pic>
      <p:sp>
        <p:nvSpPr>
          <p:cNvPr id="4" name="TextBox 3"/>
          <p:cNvSpPr txBox="1"/>
          <p:nvPr/>
        </p:nvSpPr>
        <p:spPr>
          <a:xfrm>
            <a:off x="1524000" y="6203846"/>
            <a:ext cx="1433406" cy="246221"/>
          </a:xfrm>
          <a:prstGeom prst="rect">
            <a:avLst/>
          </a:prstGeom>
          <a:noFill/>
        </p:spPr>
        <p:txBody>
          <a:bodyPr wrap="none" rtlCol="0">
            <a:spAutoFit/>
          </a:bodyPr>
          <a:lstStyle/>
          <a:p>
            <a:r>
              <a:rPr lang="en-US" sz="1000" dirty="0" smtClean="0"/>
              <a:t>Source:  www.cancer.ca</a:t>
            </a:r>
            <a:endParaRPr lang="en-US" sz="1000" dirty="0"/>
          </a:p>
        </p:txBody>
      </p:sp>
      <p:sp>
        <p:nvSpPr>
          <p:cNvPr id="3" name="Rectangle 2"/>
          <p:cNvSpPr/>
          <p:nvPr/>
        </p:nvSpPr>
        <p:spPr>
          <a:xfrm>
            <a:off x="1371600" y="2064692"/>
            <a:ext cx="6400800" cy="461665"/>
          </a:xfrm>
          <a:prstGeom prst="rect">
            <a:avLst/>
          </a:prstGeom>
        </p:spPr>
        <p:txBody>
          <a:bodyPr wrap="square">
            <a:spAutoFit/>
          </a:bodyPr>
          <a:lstStyle/>
          <a:p>
            <a:r>
              <a:rPr lang="en-US" sz="2400" dirty="0"/>
              <a:t>Deaths from malignant </a:t>
            </a:r>
            <a:r>
              <a:rPr lang="en-US" sz="2400" dirty="0" smtClean="0"/>
              <a:t>liver disease by year</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err="1" smtClean="0"/>
              <a:t>HCC</a:t>
            </a:r>
            <a:r>
              <a:rPr lang="en-US" dirty="0" smtClean="0"/>
              <a:t> incidence and mortality rates by province (2012)</a:t>
            </a: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895350" y="2133600"/>
            <a:ext cx="7353300" cy="3762375"/>
          </a:xfrm>
          <a:prstGeom prst="rect">
            <a:avLst/>
          </a:prstGeom>
          <a:noFill/>
          <a:ln w="9525">
            <a:noFill/>
            <a:miter lim="800000"/>
            <a:headEnd/>
            <a:tailEnd/>
          </a:ln>
        </p:spPr>
      </p:pic>
      <p:sp>
        <p:nvSpPr>
          <p:cNvPr id="5" name="TextBox 4"/>
          <p:cNvSpPr txBox="1"/>
          <p:nvPr/>
        </p:nvSpPr>
        <p:spPr>
          <a:xfrm>
            <a:off x="1219200" y="6096000"/>
            <a:ext cx="1433406" cy="246221"/>
          </a:xfrm>
          <a:prstGeom prst="rect">
            <a:avLst/>
          </a:prstGeom>
          <a:noFill/>
        </p:spPr>
        <p:txBody>
          <a:bodyPr wrap="none" rtlCol="0">
            <a:spAutoFit/>
          </a:bodyPr>
          <a:lstStyle/>
          <a:p>
            <a:r>
              <a:rPr lang="en-US" sz="1000" dirty="0" smtClean="0"/>
              <a:t>Source:  www.cancer.ca</a:t>
            </a:r>
            <a:endParaRPr lang="en-US"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Projected incidence of </a:t>
            </a:r>
            <a:r>
              <a:rPr lang="en-US" dirty="0" err="1" smtClean="0"/>
              <a:t>HCC</a:t>
            </a:r>
            <a:r>
              <a:rPr lang="en-US" dirty="0" smtClean="0"/>
              <a:t> to 2020</a:t>
            </a: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685800" y="1828800"/>
            <a:ext cx="7381875" cy="3800475"/>
          </a:xfrm>
          <a:prstGeom prst="rect">
            <a:avLst/>
          </a:prstGeom>
          <a:noFill/>
          <a:ln w="9525">
            <a:noFill/>
            <a:miter lim="800000"/>
            <a:headEnd/>
            <a:tailEnd/>
          </a:ln>
        </p:spPr>
      </p:pic>
      <p:sp>
        <p:nvSpPr>
          <p:cNvPr id="4" name="TextBox 3"/>
          <p:cNvSpPr txBox="1"/>
          <p:nvPr/>
        </p:nvSpPr>
        <p:spPr>
          <a:xfrm>
            <a:off x="1447800" y="6351221"/>
            <a:ext cx="2537874" cy="246221"/>
          </a:xfrm>
          <a:prstGeom prst="rect">
            <a:avLst/>
          </a:prstGeom>
          <a:noFill/>
        </p:spPr>
        <p:txBody>
          <a:bodyPr wrap="none" rtlCol="0">
            <a:spAutoFit/>
          </a:bodyPr>
          <a:lstStyle/>
          <a:p>
            <a:r>
              <a:rPr lang="en-US" sz="1000" dirty="0" smtClean="0"/>
              <a:t>Source:  </a:t>
            </a:r>
            <a:r>
              <a:rPr lang="en-US" sz="1000" dirty="0" err="1" smtClean="0"/>
              <a:t>Leber</a:t>
            </a:r>
            <a:r>
              <a:rPr lang="en-US" sz="1000" dirty="0" smtClean="0"/>
              <a:t> A, et al. Submitted manuscript</a:t>
            </a:r>
            <a:endParaRPr lang="en-US"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9600"/>
            <a:ext cx="8229600" cy="1143000"/>
          </a:xfrm>
        </p:spPr>
        <p:txBody>
          <a:bodyPr>
            <a:normAutofit fontScale="90000"/>
          </a:bodyPr>
          <a:lstStyle/>
          <a:p>
            <a:r>
              <a:rPr lang="en-US" dirty="0" smtClean="0"/>
              <a:t>Projected HBV-related </a:t>
            </a:r>
            <a:br>
              <a:rPr lang="en-US" dirty="0" smtClean="0"/>
            </a:br>
            <a:r>
              <a:rPr lang="en-US" dirty="0" err="1" smtClean="0"/>
              <a:t>HCC</a:t>
            </a:r>
            <a:r>
              <a:rPr lang="en-US" dirty="0" smtClean="0"/>
              <a:t> mortality to 2020</a:t>
            </a:r>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976312" y="2133600"/>
            <a:ext cx="7191375" cy="3800475"/>
          </a:xfrm>
          <a:prstGeom prst="rect">
            <a:avLst/>
          </a:prstGeom>
          <a:noFill/>
          <a:ln w="9525">
            <a:noFill/>
            <a:miter lim="800000"/>
            <a:headEnd/>
            <a:tailEnd/>
          </a:ln>
        </p:spPr>
      </p:pic>
      <p:sp>
        <p:nvSpPr>
          <p:cNvPr id="5" name="TextBox 4"/>
          <p:cNvSpPr txBox="1"/>
          <p:nvPr/>
        </p:nvSpPr>
        <p:spPr>
          <a:xfrm>
            <a:off x="1600200" y="6172200"/>
            <a:ext cx="2537874" cy="246221"/>
          </a:xfrm>
          <a:prstGeom prst="rect">
            <a:avLst/>
          </a:prstGeom>
          <a:noFill/>
        </p:spPr>
        <p:txBody>
          <a:bodyPr wrap="none" rtlCol="0">
            <a:spAutoFit/>
          </a:bodyPr>
          <a:lstStyle/>
          <a:p>
            <a:r>
              <a:rPr lang="en-US" sz="1000" dirty="0" smtClean="0"/>
              <a:t>Source:  </a:t>
            </a:r>
            <a:r>
              <a:rPr lang="en-US" sz="1000" dirty="0" err="1" smtClean="0"/>
              <a:t>Leber</a:t>
            </a:r>
            <a:r>
              <a:rPr lang="en-US" sz="1000" dirty="0" smtClean="0"/>
              <a:t> A, et al. Submitted manuscript</a:t>
            </a:r>
            <a:endParaRPr lang="en-US" sz="1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Modeled incidence of </a:t>
            </a:r>
            <a:r>
              <a:rPr lang="en-US" dirty="0" err="1" smtClean="0"/>
              <a:t>HCC</a:t>
            </a:r>
            <a:r>
              <a:rPr lang="en-US" dirty="0" smtClean="0"/>
              <a:t> </a:t>
            </a:r>
            <a:br>
              <a:rPr lang="en-US" dirty="0" smtClean="0"/>
            </a:br>
            <a:r>
              <a:rPr lang="en-US" dirty="0" smtClean="0"/>
              <a:t>related to hepatitis C</a:t>
            </a:r>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876300" y="1962150"/>
            <a:ext cx="7410450" cy="4133850"/>
          </a:xfrm>
          <a:prstGeom prst="rect">
            <a:avLst/>
          </a:prstGeom>
          <a:noFill/>
          <a:ln w="9525">
            <a:noFill/>
            <a:miter lim="800000"/>
            <a:headEnd/>
            <a:tailEnd/>
          </a:ln>
        </p:spPr>
      </p:pic>
      <p:sp>
        <p:nvSpPr>
          <p:cNvPr id="4" name="TextBox 3"/>
          <p:cNvSpPr txBox="1"/>
          <p:nvPr/>
        </p:nvSpPr>
        <p:spPr>
          <a:xfrm>
            <a:off x="1524000" y="6096000"/>
            <a:ext cx="2247731" cy="246221"/>
          </a:xfrm>
          <a:prstGeom prst="rect">
            <a:avLst/>
          </a:prstGeom>
          <a:noFill/>
        </p:spPr>
        <p:txBody>
          <a:bodyPr wrap="none" rtlCol="0">
            <a:spAutoFit/>
          </a:bodyPr>
          <a:lstStyle/>
          <a:p>
            <a:r>
              <a:rPr lang="en-US" sz="1000" dirty="0" smtClean="0"/>
              <a:t>Source: Public Health Agency of Canada</a:t>
            </a:r>
            <a:endParaRPr lang="en-US"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t>Mortality from primary liver cancers</a:t>
            </a:r>
            <a:endParaRPr lang="en-US" dirty="0"/>
          </a:p>
        </p:txBody>
      </p:sp>
      <p:pic>
        <p:nvPicPr>
          <p:cNvPr id="44034" name="Picture 2"/>
          <p:cNvPicPr>
            <a:picLocks noChangeAspect="1" noChangeArrowheads="1"/>
          </p:cNvPicPr>
          <p:nvPr/>
        </p:nvPicPr>
        <p:blipFill>
          <a:blip r:embed="rId3" cstate="print"/>
          <a:srcRect/>
          <a:stretch>
            <a:fillRect/>
          </a:stretch>
        </p:blipFill>
        <p:spPr bwMode="auto">
          <a:xfrm>
            <a:off x="1033463" y="1981200"/>
            <a:ext cx="7077075" cy="3838575"/>
          </a:xfrm>
          <a:prstGeom prst="rect">
            <a:avLst/>
          </a:prstGeom>
          <a:noFill/>
          <a:ln w="9525">
            <a:noFill/>
            <a:miter lim="800000"/>
            <a:headEnd/>
            <a:tailEnd/>
          </a:ln>
        </p:spPr>
      </p:pic>
      <p:sp>
        <p:nvSpPr>
          <p:cNvPr id="4" name="TextBox 3"/>
          <p:cNvSpPr txBox="1"/>
          <p:nvPr/>
        </p:nvSpPr>
        <p:spPr>
          <a:xfrm>
            <a:off x="1828800" y="6096000"/>
            <a:ext cx="1510350" cy="246221"/>
          </a:xfrm>
          <a:prstGeom prst="rect">
            <a:avLst/>
          </a:prstGeom>
          <a:noFill/>
        </p:spPr>
        <p:txBody>
          <a:bodyPr wrap="none" rtlCol="0">
            <a:spAutoFit/>
          </a:bodyPr>
          <a:lstStyle/>
          <a:p>
            <a:r>
              <a:rPr lang="en-US" sz="1000" dirty="0" smtClean="0"/>
              <a:t>Source: Statistics Canada </a:t>
            </a:r>
            <a:endParaRPr lang="en-US"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fontScale="90000"/>
          </a:bodyPr>
          <a:lstStyle/>
          <a:p>
            <a:r>
              <a:rPr lang="en-US" dirty="0" smtClean="0"/>
              <a:t>Mortality from </a:t>
            </a:r>
            <a:r>
              <a:rPr lang="en-US" dirty="0" err="1" smtClean="0"/>
              <a:t>HCC</a:t>
            </a:r>
            <a:r>
              <a:rPr lang="en-US" dirty="0" smtClean="0"/>
              <a:t> corrected for “unspecified” liver cancer</a:t>
            </a:r>
            <a:endParaRPr lang="en-US" dirty="0"/>
          </a:p>
        </p:txBody>
      </p:sp>
      <p:pic>
        <p:nvPicPr>
          <p:cNvPr id="45058" name="Picture 2"/>
          <p:cNvPicPr>
            <a:picLocks noChangeAspect="1" noChangeArrowheads="1"/>
          </p:cNvPicPr>
          <p:nvPr/>
        </p:nvPicPr>
        <p:blipFill>
          <a:blip r:embed="rId3" cstate="print"/>
          <a:srcRect/>
          <a:stretch>
            <a:fillRect/>
          </a:stretch>
        </p:blipFill>
        <p:spPr bwMode="auto">
          <a:xfrm>
            <a:off x="1066800" y="2514600"/>
            <a:ext cx="7010400" cy="3409950"/>
          </a:xfrm>
          <a:prstGeom prst="rect">
            <a:avLst/>
          </a:prstGeom>
          <a:noFill/>
          <a:ln w="9525">
            <a:noFill/>
            <a:miter lim="800000"/>
            <a:headEnd/>
            <a:tailEnd/>
          </a:ln>
        </p:spPr>
      </p:pic>
      <p:sp>
        <p:nvSpPr>
          <p:cNvPr id="5" name="TextBox 4"/>
          <p:cNvSpPr txBox="1"/>
          <p:nvPr/>
        </p:nvSpPr>
        <p:spPr>
          <a:xfrm>
            <a:off x="1524000" y="6248400"/>
            <a:ext cx="1510350" cy="246221"/>
          </a:xfrm>
          <a:prstGeom prst="rect">
            <a:avLst/>
          </a:prstGeom>
          <a:noFill/>
        </p:spPr>
        <p:txBody>
          <a:bodyPr wrap="none" rtlCol="0">
            <a:spAutoFit/>
          </a:bodyPr>
          <a:lstStyle/>
          <a:p>
            <a:r>
              <a:rPr lang="en-US" sz="1000" dirty="0" smtClean="0"/>
              <a:t>Source: Statistics Canada </a:t>
            </a:r>
            <a:endParaRPr lang="en-US"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2" name="Title 1"/>
          <p:cNvSpPr>
            <a:spLocks noGrp="1"/>
          </p:cNvSpPr>
          <p:nvPr>
            <p:ph type="title"/>
          </p:nvPr>
        </p:nvSpPr>
        <p:spPr>
          <a:xfrm>
            <a:off x="2295415" y="2541588"/>
            <a:ext cx="7772400" cy="1362075"/>
          </a:xfrm>
        </p:spPr>
        <p:txBody>
          <a:bodyPr>
            <a:normAutofit/>
          </a:bodyPr>
          <a:lstStyle/>
          <a:p>
            <a:r>
              <a:rPr lang="en-US" sz="3600" dirty="0" smtClean="0">
                <a:solidFill>
                  <a:schemeClr val="bg1"/>
                </a:solidFill>
              </a:rPr>
              <a:t>Resources to manage </a:t>
            </a:r>
            <a:br>
              <a:rPr lang="en-US" sz="3600" dirty="0" smtClean="0">
                <a:solidFill>
                  <a:schemeClr val="bg1"/>
                </a:solidFill>
              </a:rPr>
            </a:br>
            <a:r>
              <a:rPr lang="en-US" sz="3600" dirty="0" smtClean="0">
                <a:solidFill>
                  <a:schemeClr val="bg1"/>
                </a:solidFill>
              </a:rPr>
              <a:t>liver disease in Canada</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noAutofit/>
          </a:bodyPr>
          <a:lstStyle/>
          <a:p>
            <a:r>
              <a:rPr lang="en-US" sz="3600" dirty="0" smtClean="0">
                <a:latin typeface="Trade Gothic LT Std Extended"/>
              </a:rPr>
              <a:t>Prevalence of chronic hepatitis B in Canadian immigrants</a:t>
            </a:r>
            <a:endParaRPr lang="en-US" sz="3600" dirty="0">
              <a:latin typeface="Trade Gothic LT Std Extended"/>
            </a:endParaRPr>
          </a:p>
        </p:txBody>
      </p:sp>
      <p:pic>
        <p:nvPicPr>
          <p:cNvPr id="1026" name="Picture 2"/>
          <p:cNvPicPr>
            <a:picLocks noChangeAspect="1" noChangeArrowheads="1"/>
          </p:cNvPicPr>
          <p:nvPr/>
        </p:nvPicPr>
        <p:blipFill>
          <a:blip r:embed="rId3" cstate="print"/>
          <a:srcRect/>
          <a:stretch>
            <a:fillRect/>
          </a:stretch>
        </p:blipFill>
        <p:spPr bwMode="auto">
          <a:xfrm>
            <a:off x="1639174" y="1447800"/>
            <a:ext cx="5447426" cy="4995863"/>
          </a:xfrm>
          <a:prstGeom prst="rect">
            <a:avLst/>
          </a:prstGeom>
          <a:noFill/>
          <a:ln w="9525">
            <a:noFill/>
            <a:miter lim="800000"/>
            <a:headEnd/>
            <a:tailEnd/>
          </a:ln>
        </p:spPr>
      </p:pic>
      <p:sp>
        <p:nvSpPr>
          <p:cNvPr id="4" name="TextBox 3"/>
          <p:cNvSpPr txBox="1"/>
          <p:nvPr/>
        </p:nvSpPr>
        <p:spPr>
          <a:xfrm>
            <a:off x="4419600" y="6515549"/>
            <a:ext cx="4037947" cy="246221"/>
          </a:xfrm>
          <a:prstGeom prst="rect">
            <a:avLst/>
          </a:prstGeom>
          <a:noFill/>
        </p:spPr>
        <p:txBody>
          <a:bodyPr wrap="none" rtlCol="0">
            <a:spAutoFit/>
          </a:bodyPr>
          <a:lstStyle/>
          <a:p>
            <a:r>
              <a:rPr lang="en-US" sz="1000" dirty="0" err="1" smtClean="0"/>
              <a:t>Leber</a:t>
            </a:r>
            <a:r>
              <a:rPr lang="en-US" sz="1000" dirty="0" smtClean="0"/>
              <a:t> et al. The prevalence of hepatitis B in Canada. Submitted manuscript</a:t>
            </a:r>
            <a:endParaRPr lang="en-US"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591889"/>
            <a:ext cx="6763390" cy="246221"/>
          </a:xfrm>
          <a:prstGeom prst="rect">
            <a:avLst/>
          </a:prstGeom>
          <a:noFill/>
        </p:spPr>
        <p:txBody>
          <a:bodyPr wrap="none" rtlCol="0">
            <a:spAutoFit/>
          </a:bodyPr>
          <a:lstStyle/>
          <a:p>
            <a:r>
              <a:rPr lang="en-US" sz="1000" dirty="0" smtClean="0"/>
              <a:t>Sources: </a:t>
            </a:r>
            <a:r>
              <a:rPr lang="en-US" sz="1000" dirty="0" err="1" smtClean="0"/>
              <a:t>Peltekian</a:t>
            </a:r>
            <a:r>
              <a:rPr lang="en-US" sz="1000" dirty="0" smtClean="0"/>
              <a:t> K, Ma M, Bain V, Lilly L, </a:t>
            </a:r>
            <a:r>
              <a:rPr lang="en-US" sz="1000" dirty="0" err="1" smtClean="0"/>
              <a:t>Kaita</a:t>
            </a:r>
            <a:r>
              <a:rPr lang="en-US" sz="1000" dirty="0" smtClean="0"/>
              <a:t> K, Witt-Sullivan H, Wong P, </a:t>
            </a:r>
            <a:r>
              <a:rPr lang="en-US" sz="1000" dirty="0" err="1" smtClean="0"/>
              <a:t>Willems</a:t>
            </a:r>
            <a:r>
              <a:rPr lang="en-US" sz="1000" dirty="0" smtClean="0"/>
              <a:t> B, Villeneuve J-P: personal communications</a:t>
            </a:r>
            <a:endParaRPr lang="en-US" sz="1000" dirty="0"/>
          </a:p>
        </p:txBody>
      </p:sp>
      <p:sp>
        <p:nvSpPr>
          <p:cNvPr id="4" name="Title 3"/>
          <p:cNvSpPr>
            <a:spLocks noGrp="1"/>
          </p:cNvSpPr>
          <p:nvPr>
            <p:ph type="title"/>
          </p:nvPr>
        </p:nvSpPr>
        <p:spPr>
          <a:xfrm>
            <a:off x="457200" y="457200"/>
            <a:ext cx="8229600" cy="1143000"/>
          </a:xfrm>
        </p:spPr>
        <p:txBody>
          <a:bodyPr/>
          <a:lstStyle/>
          <a:p>
            <a:r>
              <a:rPr lang="en-US" dirty="0" smtClean="0"/>
              <a:t>Resources to manage liver disease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2927194"/>
              </p:ext>
            </p:extLst>
          </p:nvPr>
        </p:nvGraphicFramePr>
        <p:xfrm>
          <a:off x="295275" y="1752600"/>
          <a:ext cx="8610601" cy="3571240"/>
        </p:xfrm>
        <a:graphic>
          <a:graphicData uri="http://schemas.openxmlformats.org/drawingml/2006/table">
            <a:tbl>
              <a:tblPr firstRow="1" bandRow="1">
                <a:tableStyleId>{5C22544A-7EE6-4342-B048-85BDC9FD1C3A}</a:tableStyleId>
              </a:tblPr>
              <a:tblGrid>
                <a:gridCol w="533401"/>
                <a:gridCol w="1371600"/>
                <a:gridCol w="1981200"/>
                <a:gridCol w="3222549"/>
                <a:gridCol w="1501851"/>
              </a:tblGrid>
              <a:tr h="370840">
                <a:tc>
                  <a:txBody>
                    <a:bodyPr/>
                    <a:lstStyle/>
                    <a:p>
                      <a:endParaRPr lang="en-US" sz="1600" b="1" kern="1200" dirty="0" smtClean="0">
                        <a:solidFill>
                          <a:schemeClr val="bg1"/>
                        </a:solidFill>
                        <a:latin typeface="+mn-lt"/>
                        <a:ea typeface="+mn-ea"/>
                        <a:cs typeface="+mn-cs"/>
                      </a:endParaRPr>
                    </a:p>
                  </a:txBody>
                  <a:tcPr>
                    <a:solidFill>
                      <a:srgbClr val="C00000"/>
                    </a:solidFill>
                  </a:tcPr>
                </a:tc>
                <a:tc>
                  <a:txBody>
                    <a:bodyPr/>
                    <a:lstStyle/>
                    <a:p>
                      <a:pPr algn="ctr"/>
                      <a:r>
                        <a:rPr lang="en-US" sz="1400" b="1" kern="1200" dirty="0" smtClean="0">
                          <a:solidFill>
                            <a:schemeClr val="bg1"/>
                          </a:solidFill>
                          <a:latin typeface="+mn-lt"/>
                          <a:ea typeface="+mn-ea"/>
                          <a:cs typeface="+mn-cs"/>
                        </a:rPr>
                        <a:t>Full-time hepatologists</a:t>
                      </a:r>
                    </a:p>
                  </a:txBody>
                  <a:tcPr>
                    <a:solidFill>
                      <a:schemeClr val="tx1"/>
                    </a:solidFill>
                  </a:tcPr>
                </a:tc>
                <a:tc>
                  <a:txBody>
                    <a:bodyPr/>
                    <a:lstStyle/>
                    <a:p>
                      <a:pPr algn="ctr"/>
                      <a:r>
                        <a:rPr lang="en-US" sz="1400" b="1" kern="1200" dirty="0" smtClean="0">
                          <a:solidFill>
                            <a:schemeClr val="bg1"/>
                          </a:solidFill>
                          <a:latin typeface="+mn-lt"/>
                          <a:ea typeface="+mn-ea"/>
                          <a:cs typeface="+mn-cs"/>
                        </a:rPr>
                        <a:t>Liver transplantation program</a:t>
                      </a:r>
                    </a:p>
                  </a:txBody>
                  <a:tcPr>
                    <a:solidFill>
                      <a:schemeClr val="tx1"/>
                    </a:solidFill>
                  </a:tcPr>
                </a:tc>
                <a:tc>
                  <a:txBody>
                    <a:bodyPr/>
                    <a:lstStyle/>
                    <a:p>
                      <a:pPr algn="ctr"/>
                      <a:r>
                        <a:rPr lang="en-US" sz="1400" b="1" kern="1200" dirty="0" smtClean="0">
                          <a:solidFill>
                            <a:schemeClr val="bg1"/>
                          </a:solidFill>
                          <a:latin typeface="+mn-lt"/>
                          <a:ea typeface="+mn-ea"/>
                          <a:cs typeface="+mn-cs"/>
                        </a:rPr>
                        <a:t>Dedicated hospital</a:t>
                      </a:r>
                      <a:r>
                        <a:rPr lang="en-US" sz="1400" b="1" kern="1200" baseline="0" dirty="0" smtClean="0">
                          <a:solidFill>
                            <a:schemeClr val="bg1"/>
                          </a:solidFill>
                          <a:latin typeface="+mn-lt"/>
                          <a:ea typeface="+mn-ea"/>
                          <a:cs typeface="+mn-cs"/>
                        </a:rPr>
                        <a:t> beds for liver disease</a:t>
                      </a:r>
                      <a:endParaRPr lang="en-US" sz="1400" b="1" kern="1200" dirty="0" smtClean="0">
                        <a:solidFill>
                          <a:schemeClr val="bg1"/>
                        </a:solidFill>
                        <a:latin typeface="+mn-lt"/>
                        <a:ea typeface="+mn-ea"/>
                        <a:cs typeface="+mn-cs"/>
                      </a:endParaRPr>
                    </a:p>
                  </a:txBody>
                  <a:tcPr>
                    <a:solidFill>
                      <a:schemeClr val="tx1"/>
                    </a:solidFill>
                  </a:tcPr>
                </a:tc>
                <a:tc>
                  <a:txBody>
                    <a:bodyPr/>
                    <a:lstStyle/>
                    <a:p>
                      <a:pPr algn="ctr"/>
                      <a:r>
                        <a:rPr lang="en-US" sz="1400" b="1" kern="1200" dirty="0" smtClean="0">
                          <a:solidFill>
                            <a:schemeClr val="bg1"/>
                          </a:solidFill>
                          <a:latin typeface="+mn-lt"/>
                          <a:ea typeface="+mn-ea"/>
                          <a:cs typeface="+mn-cs"/>
                        </a:rPr>
                        <a:t>Specialized liver pathology</a:t>
                      </a:r>
                    </a:p>
                  </a:txBody>
                  <a:tcPr>
                    <a:solidFill>
                      <a:schemeClr val="tx1"/>
                    </a:solidFill>
                  </a:tcPr>
                </a:tc>
              </a:tr>
              <a:tr h="223520">
                <a:tc>
                  <a:txBody>
                    <a:bodyPr/>
                    <a:lstStyle/>
                    <a:p>
                      <a:r>
                        <a:rPr lang="en-US" sz="1400" b="1" dirty="0" smtClean="0">
                          <a:solidFill>
                            <a:schemeClr val="tx1"/>
                          </a:solidFill>
                        </a:rPr>
                        <a:t>BC</a:t>
                      </a:r>
                      <a:endParaRPr lang="en-US" sz="1400" b="1" dirty="0">
                        <a:solidFill>
                          <a:schemeClr val="tx1"/>
                        </a:solidFill>
                      </a:endParaRPr>
                    </a:p>
                  </a:txBody>
                  <a:tcPr>
                    <a:solidFill>
                      <a:schemeClr val="bg1"/>
                    </a:solidFill>
                  </a:tcPr>
                </a:tc>
                <a:tc>
                  <a:txBody>
                    <a:bodyPr/>
                    <a:lstStyle/>
                    <a:p>
                      <a:pPr algn="ctr"/>
                      <a:r>
                        <a:rPr lang="en-US" sz="1400" b="1" kern="1200" dirty="0" smtClean="0">
                          <a:solidFill>
                            <a:schemeClr val="tx1"/>
                          </a:solidFill>
                          <a:latin typeface="+mn-lt"/>
                          <a:ea typeface="+mn-ea"/>
                          <a:cs typeface="+mn-cs"/>
                        </a:rPr>
                        <a:t>2</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1</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No</a:t>
                      </a:r>
                    </a:p>
                  </a:txBody>
                  <a:tcPr>
                    <a:solidFill>
                      <a:schemeClr val="bg1"/>
                    </a:solidFill>
                  </a:tcPr>
                </a:tc>
              </a:tr>
              <a:tr h="284480">
                <a:tc>
                  <a:txBody>
                    <a:bodyPr/>
                    <a:lstStyle/>
                    <a:p>
                      <a:r>
                        <a:rPr lang="en-US" sz="1400" b="1" dirty="0" smtClean="0">
                          <a:solidFill>
                            <a:schemeClr val="tx1"/>
                          </a:solidFill>
                        </a:rPr>
                        <a:t>AB</a:t>
                      </a:r>
                      <a:endParaRPr lang="en-US" sz="1400" b="1" dirty="0">
                        <a:solidFill>
                          <a:schemeClr val="tx1"/>
                        </a:solidFill>
                      </a:endParaRPr>
                    </a:p>
                  </a:txBody>
                  <a:tcPr>
                    <a:solidFill>
                      <a:srgbClr val="FFCCCC"/>
                    </a:solidFill>
                  </a:tcPr>
                </a:tc>
                <a:tc>
                  <a:txBody>
                    <a:bodyPr/>
                    <a:lstStyle/>
                    <a:p>
                      <a:pPr algn="ctr"/>
                      <a:r>
                        <a:rPr lang="en-US" sz="1400" b="1" dirty="0" smtClean="0">
                          <a:solidFill>
                            <a:schemeClr val="tx1"/>
                          </a:solidFill>
                        </a:rPr>
                        <a:t>20</a:t>
                      </a:r>
                      <a:endParaRPr lang="en-US" sz="1400" b="1" dirty="0">
                        <a:solidFill>
                          <a:schemeClr val="tx1"/>
                        </a:solidFill>
                      </a:endParaRP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1</a:t>
                      </a:r>
                      <a:endParaRPr lang="en-US" sz="1400" b="1" kern="1200" baseline="0" dirty="0">
                        <a:solidFill>
                          <a:schemeClr val="tx1"/>
                        </a:solidFill>
                        <a:latin typeface="+mn-lt"/>
                        <a:ea typeface="+mn-ea"/>
                        <a:cs typeface="+mn-cs"/>
                      </a:endParaRPr>
                    </a:p>
                  </a:txBody>
                  <a:tcPr>
                    <a:solidFill>
                      <a:srgbClr val="FFCCCC"/>
                    </a:solidFill>
                  </a:tcPr>
                </a:tc>
                <a:tc>
                  <a:txBody>
                    <a:bodyPr/>
                    <a:lstStyle/>
                    <a:p>
                      <a:r>
                        <a:rPr lang="en-US" sz="1400" b="1" kern="1200" baseline="0" dirty="0" smtClean="0">
                          <a:solidFill>
                            <a:schemeClr val="tx1"/>
                          </a:solidFill>
                          <a:latin typeface="+mn-lt"/>
                          <a:ea typeface="+mn-ea"/>
                          <a:cs typeface="+mn-cs"/>
                        </a:rPr>
                        <a:t>Shared with GI and other services</a:t>
                      </a:r>
                    </a:p>
                  </a:txBody>
                  <a:tcPr>
                    <a:solidFill>
                      <a:srgbClr val="FFCCCC"/>
                    </a:solidFill>
                  </a:tcPr>
                </a:tc>
                <a:tc>
                  <a:txBody>
                    <a:bodyPr/>
                    <a:lstStyle/>
                    <a:p>
                      <a:pPr algn="ctr"/>
                      <a:r>
                        <a:rPr lang="en-US" sz="1400" b="1" kern="1200" baseline="0" dirty="0" smtClean="0">
                          <a:solidFill>
                            <a:schemeClr val="tx1"/>
                          </a:solidFill>
                          <a:latin typeface="+mn-lt"/>
                          <a:ea typeface="+mn-ea"/>
                          <a:cs typeface="+mn-cs"/>
                        </a:rPr>
                        <a:t>No</a:t>
                      </a:r>
                    </a:p>
                  </a:txBody>
                  <a:tcPr>
                    <a:solidFill>
                      <a:srgbClr val="FFCCCC"/>
                    </a:solidFill>
                  </a:tcPr>
                </a:tc>
              </a:tr>
              <a:tr h="309880">
                <a:tc>
                  <a:txBody>
                    <a:bodyPr/>
                    <a:lstStyle/>
                    <a:p>
                      <a:r>
                        <a:rPr lang="en-US" sz="1400" b="1" dirty="0" smtClean="0">
                          <a:solidFill>
                            <a:schemeClr val="tx1"/>
                          </a:solidFill>
                        </a:rPr>
                        <a:t>SK</a:t>
                      </a:r>
                      <a:endParaRPr lang="en-US" sz="1400" b="1"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0</a:t>
                      </a:r>
                    </a:p>
                  </a:txBody>
                  <a:tcPr>
                    <a:solidFill>
                      <a:schemeClr val="bg1"/>
                    </a:solidFill>
                  </a:tcPr>
                </a:tc>
                <a:tc>
                  <a:txBody>
                    <a:bodyPr/>
                    <a:lstStyle/>
                    <a:p>
                      <a:pPr algn="ctr"/>
                      <a:r>
                        <a:rPr lang="en-US" sz="1400" b="1" kern="1200" baseline="0" dirty="0" smtClean="0">
                          <a:solidFill>
                            <a:schemeClr val="tx1"/>
                          </a:solidFill>
                          <a:latin typeface="+mn-lt"/>
                          <a:ea typeface="+mn-ea"/>
                          <a:cs typeface="+mn-cs"/>
                        </a:rPr>
                        <a:t>0</a:t>
                      </a:r>
                    </a:p>
                  </a:txBody>
                  <a:tcPr>
                    <a:solidFill>
                      <a:schemeClr val="bg1"/>
                    </a:solidFill>
                  </a:tcPr>
                </a:tc>
                <a:tc>
                  <a:txBody>
                    <a:bodyPr/>
                    <a:lstStyle/>
                    <a:p>
                      <a:pPr algn="ctr"/>
                      <a:r>
                        <a:rPr lang="en-US" sz="1400" b="1" kern="1200" baseline="0" dirty="0" smtClean="0">
                          <a:solidFill>
                            <a:schemeClr val="tx1"/>
                          </a:solidFill>
                          <a:latin typeface="+mn-lt"/>
                          <a:ea typeface="+mn-ea"/>
                          <a:cs typeface="+mn-cs"/>
                        </a:rPr>
                        <a:t>No</a:t>
                      </a:r>
                    </a:p>
                  </a:txBody>
                  <a:tcPr>
                    <a:solidFill>
                      <a:schemeClr val="bg1"/>
                    </a:solidFill>
                  </a:tcPr>
                </a:tc>
              </a:tr>
              <a:tr h="304800">
                <a:tc>
                  <a:txBody>
                    <a:bodyPr/>
                    <a:lstStyle/>
                    <a:p>
                      <a:r>
                        <a:rPr lang="en-US" sz="1400" b="1" dirty="0" smtClean="0">
                          <a:solidFill>
                            <a:schemeClr val="tx1"/>
                          </a:solidFill>
                        </a:rPr>
                        <a:t>MB</a:t>
                      </a:r>
                      <a:endParaRPr lang="en-US" sz="1400" b="1" dirty="0">
                        <a:solidFill>
                          <a:schemeClr val="tx1"/>
                        </a:solidFill>
                      </a:endParaRP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4</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0</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0</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No</a:t>
                      </a:r>
                    </a:p>
                  </a:txBody>
                  <a:tcPr>
                    <a:solidFill>
                      <a:srgbClr val="FFCCCC"/>
                    </a:solidFill>
                  </a:tcPr>
                </a:tc>
              </a:tr>
              <a:tr h="228600">
                <a:tc>
                  <a:txBody>
                    <a:bodyPr/>
                    <a:lstStyle/>
                    <a:p>
                      <a:r>
                        <a:rPr lang="en-US" sz="1400" b="1" dirty="0" smtClean="0">
                          <a:solidFill>
                            <a:schemeClr val="tx1"/>
                          </a:solidFill>
                        </a:rPr>
                        <a:t>ON</a:t>
                      </a:r>
                      <a:endParaRPr lang="en-US" sz="1400" b="1" dirty="0">
                        <a:solidFill>
                          <a:schemeClr val="tx1"/>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20</a:t>
                      </a:r>
                    </a:p>
                  </a:txBody>
                  <a:tcPr>
                    <a:solidFill>
                      <a:schemeClr val="bg1"/>
                    </a:solidFill>
                  </a:tcPr>
                </a:tc>
                <a:tc>
                  <a:txBody>
                    <a:bodyPr/>
                    <a:lstStyle/>
                    <a:p>
                      <a:pPr algn="ctr"/>
                      <a:r>
                        <a:rPr lang="en-US" sz="1400" b="1" kern="1200" baseline="0" dirty="0" smtClean="0">
                          <a:solidFill>
                            <a:schemeClr val="tx1"/>
                          </a:solidFill>
                          <a:latin typeface="+mn-lt"/>
                          <a:ea typeface="+mn-ea"/>
                          <a:cs typeface="+mn-cs"/>
                        </a:rPr>
                        <a:t>2</a:t>
                      </a:r>
                      <a:endParaRPr lang="en-US" sz="1400" b="1" kern="1200" baseline="0" dirty="0">
                        <a:solidFill>
                          <a:schemeClr val="tx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For transplant only, shared</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2</a:t>
                      </a:r>
                    </a:p>
                  </a:txBody>
                  <a:tcPr>
                    <a:solidFill>
                      <a:schemeClr val="bg1"/>
                    </a:solidFill>
                  </a:tcPr>
                </a:tc>
              </a:tr>
              <a:tr h="223520">
                <a:tc>
                  <a:txBody>
                    <a:bodyPr/>
                    <a:lstStyle/>
                    <a:p>
                      <a:r>
                        <a:rPr lang="en-US" sz="1400" b="1" dirty="0" smtClean="0">
                          <a:solidFill>
                            <a:schemeClr val="tx1"/>
                          </a:solidFill>
                        </a:rPr>
                        <a:t>QC</a:t>
                      </a:r>
                      <a:endParaRPr lang="en-US" sz="1400" b="1" dirty="0">
                        <a:solidFill>
                          <a:schemeClr val="tx1"/>
                        </a:solidFill>
                      </a:endParaRP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14</a:t>
                      </a:r>
                      <a:endParaRPr lang="en-US" sz="1400" b="1" kern="1200" dirty="0">
                        <a:solidFill>
                          <a:schemeClr val="tx1"/>
                        </a:solidFill>
                        <a:latin typeface="+mn-lt"/>
                        <a:ea typeface="+mn-ea"/>
                        <a:cs typeface="+mn-cs"/>
                      </a:endParaRP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2</a:t>
                      </a:r>
                      <a:endParaRPr lang="en-US" sz="1400" b="1" kern="1200" baseline="0" dirty="0">
                        <a:solidFill>
                          <a:schemeClr val="tx1"/>
                        </a:solidFill>
                        <a:latin typeface="+mn-lt"/>
                        <a:ea typeface="+mn-ea"/>
                        <a:cs typeface="+mn-cs"/>
                      </a:endParaRPr>
                    </a:p>
                  </a:txBody>
                  <a:tcPr>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Shared, but easy access</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2</a:t>
                      </a:r>
                    </a:p>
                  </a:txBody>
                  <a:tcPr>
                    <a:solidFill>
                      <a:srgbClr val="FFCCCC"/>
                    </a:solidFill>
                  </a:tcPr>
                </a:tc>
              </a:tr>
              <a:tr h="172720">
                <a:tc>
                  <a:txBody>
                    <a:bodyPr/>
                    <a:lstStyle/>
                    <a:p>
                      <a:r>
                        <a:rPr lang="en-US" sz="1400" b="1" dirty="0" smtClean="0">
                          <a:solidFill>
                            <a:schemeClr val="tx1"/>
                          </a:solidFill>
                        </a:rPr>
                        <a:t>NB</a:t>
                      </a:r>
                      <a:endParaRPr lang="en-US" sz="1400" b="1" dirty="0">
                        <a:solidFill>
                          <a:schemeClr val="tx1"/>
                        </a:solidFill>
                      </a:endParaRPr>
                    </a:p>
                  </a:txBody>
                  <a:tcPr>
                    <a:solidFill>
                      <a:schemeClr val="bg1"/>
                    </a:solidFill>
                  </a:tcPr>
                </a:tc>
                <a:tc>
                  <a:txBody>
                    <a:bodyPr/>
                    <a:lstStyle/>
                    <a:p>
                      <a:pPr algn="ctr"/>
                      <a:r>
                        <a:rPr lang="en-US" sz="1400" b="1" dirty="0" smtClean="0">
                          <a:solidFill>
                            <a:schemeClr val="tx1"/>
                          </a:solidFill>
                        </a:rPr>
                        <a:t>0</a:t>
                      </a:r>
                      <a:endParaRPr lang="en-US" sz="1400" b="1" dirty="0">
                        <a:solidFill>
                          <a:schemeClr val="tx1"/>
                        </a:solidFill>
                      </a:endParaRPr>
                    </a:p>
                  </a:txBody>
                  <a:tcPr>
                    <a:solidFill>
                      <a:schemeClr val="bg1"/>
                    </a:solidFill>
                  </a:tcPr>
                </a:tc>
                <a:tc>
                  <a:txBody>
                    <a:bodyPr/>
                    <a:lstStyle/>
                    <a:p>
                      <a:pPr algn="ctr"/>
                      <a:r>
                        <a:rPr lang="en-US" sz="1400" b="1" kern="1200" baseline="0" dirty="0" smtClean="0">
                          <a:solidFill>
                            <a:schemeClr val="tx1"/>
                          </a:solidFill>
                          <a:latin typeface="+mn-lt"/>
                          <a:ea typeface="+mn-ea"/>
                          <a:cs typeface="+mn-cs"/>
                        </a:rPr>
                        <a:t>0</a:t>
                      </a:r>
                      <a:endParaRPr lang="en-US" sz="1400" b="1" kern="1200" baseline="0" dirty="0">
                        <a:solidFill>
                          <a:schemeClr val="tx1"/>
                        </a:solidFill>
                        <a:latin typeface="+mn-lt"/>
                        <a:ea typeface="+mn-ea"/>
                        <a:cs typeface="+mn-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No</a:t>
                      </a:r>
                    </a:p>
                  </a:txBody>
                  <a:tcPr>
                    <a:solidFill>
                      <a:schemeClr val="bg1"/>
                    </a:solidFill>
                  </a:tcPr>
                </a:tc>
              </a:tr>
              <a:tr h="233680">
                <a:tc>
                  <a:txBody>
                    <a:bodyPr/>
                    <a:lstStyle/>
                    <a:p>
                      <a:r>
                        <a:rPr lang="en-US" sz="1400" b="1" dirty="0" smtClean="0">
                          <a:solidFill>
                            <a:schemeClr val="tx1"/>
                          </a:solidFill>
                        </a:rPr>
                        <a:t>NS</a:t>
                      </a:r>
                      <a:endParaRPr lang="en-US" sz="1400" b="1" dirty="0">
                        <a:solidFill>
                          <a:schemeClr val="tx1"/>
                        </a:solidFill>
                      </a:endParaRPr>
                    </a:p>
                  </a:txBody>
                  <a:tcPr>
                    <a:solidFill>
                      <a:srgbClr val="FFCCCC"/>
                    </a:solidFill>
                  </a:tcPr>
                </a:tc>
                <a:tc>
                  <a:txBody>
                    <a:bodyPr/>
                    <a:lstStyle/>
                    <a:p>
                      <a:pPr algn="ctr"/>
                      <a:r>
                        <a:rPr lang="en-US" sz="1400" b="1" dirty="0" smtClean="0">
                          <a:solidFill>
                            <a:schemeClr val="tx1"/>
                          </a:solidFill>
                        </a:rPr>
                        <a:t>2</a:t>
                      </a:r>
                      <a:endParaRPr lang="en-US" sz="1400" b="1" dirty="0">
                        <a:solidFill>
                          <a:schemeClr val="tx1"/>
                        </a:solidFill>
                      </a:endParaRPr>
                    </a:p>
                  </a:txBody>
                  <a:tcPr>
                    <a:solidFill>
                      <a:srgbClr val="FFCCCC"/>
                    </a:solidFill>
                  </a:tcPr>
                </a:tc>
                <a:tc>
                  <a:txBody>
                    <a:bodyPr/>
                    <a:lstStyle/>
                    <a:p>
                      <a:pPr algn="ctr"/>
                      <a:r>
                        <a:rPr lang="en-US" sz="1400" b="1" kern="1200" baseline="0" dirty="0" smtClean="0">
                          <a:solidFill>
                            <a:schemeClr val="tx1"/>
                          </a:solidFill>
                          <a:latin typeface="+mn-lt"/>
                          <a:ea typeface="+mn-ea"/>
                          <a:cs typeface="+mn-cs"/>
                        </a:rPr>
                        <a:t>1</a:t>
                      </a:r>
                      <a:endParaRPr lang="en-US" sz="1400" b="1" kern="1200" baseline="0" dirty="0">
                        <a:solidFill>
                          <a:schemeClr val="tx1"/>
                        </a:solidFill>
                        <a:latin typeface="+mn-lt"/>
                        <a:ea typeface="+mn-ea"/>
                        <a:cs typeface="+mn-cs"/>
                      </a:endParaRP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a:t>
                      </a:r>
                    </a:p>
                  </a:txBody>
                  <a:tcPr>
                    <a:solidFill>
                      <a:srgbClr val="FFCCCC"/>
                    </a:solidFill>
                  </a:tcPr>
                </a:tc>
                <a:tc>
                  <a:txBody>
                    <a:bodyPr/>
                    <a:lstStyle/>
                    <a:p>
                      <a:pPr algn="ctr"/>
                      <a:r>
                        <a:rPr lang="en-US" sz="1400" b="1" kern="1200" baseline="0" dirty="0" smtClean="0">
                          <a:solidFill>
                            <a:schemeClr val="tx1"/>
                          </a:solidFill>
                          <a:latin typeface="+mn-lt"/>
                          <a:ea typeface="+mn-ea"/>
                          <a:cs typeface="+mn-cs"/>
                        </a:rPr>
                        <a:t>No</a:t>
                      </a:r>
                    </a:p>
                  </a:txBody>
                  <a:tcPr>
                    <a:solidFill>
                      <a:srgbClr val="FFCCCC"/>
                    </a:solidFill>
                  </a:tcPr>
                </a:tc>
              </a:tr>
              <a:tr h="203200">
                <a:tc>
                  <a:txBody>
                    <a:bodyPr/>
                    <a:lstStyle/>
                    <a:p>
                      <a:r>
                        <a:rPr lang="en-US" sz="1400" b="1" dirty="0" smtClean="0">
                          <a:solidFill>
                            <a:schemeClr val="tx1"/>
                          </a:solidFill>
                        </a:rPr>
                        <a:t>PEI</a:t>
                      </a:r>
                      <a:endParaRPr lang="en-US" sz="1400" b="1" dirty="0">
                        <a:solidFill>
                          <a:schemeClr val="tx1"/>
                        </a:solidFill>
                      </a:endParaRPr>
                    </a:p>
                  </a:txBody>
                  <a:tcPr>
                    <a:solidFill>
                      <a:schemeClr val="bg1"/>
                    </a:solidFill>
                  </a:tcPr>
                </a:tc>
                <a:tc>
                  <a:txBody>
                    <a:bodyPr/>
                    <a:lstStyle/>
                    <a:p>
                      <a:pPr algn="ctr"/>
                      <a:r>
                        <a:rPr lang="en-US" sz="1400" b="1" dirty="0" smtClean="0">
                          <a:solidFill>
                            <a:schemeClr val="tx1"/>
                          </a:solidFill>
                        </a:rPr>
                        <a:t>0</a:t>
                      </a:r>
                      <a:endParaRPr lang="en-US" sz="1400" b="1" dirty="0">
                        <a:solidFill>
                          <a:schemeClr val="tx1"/>
                        </a:solidFill>
                      </a:endParaRPr>
                    </a:p>
                  </a:txBody>
                  <a:tcPr>
                    <a:solidFill>
                      <a:schemeClr val="bg1"/>
                    </a:solidFill>
                  </a:tcPr>
                </a:tc>
                <a:tc>
                  <a:txBody>
                    <a:bodyPr/>
                    <a:lstStyle/>
                    <a:p>
                      <a:pPr algn="ctr"/>
                      <a:r>
                        <a:rPr lang="en-US" sz="1400" b="1" kern="1200" baseline="0" dirty="0" smtClean="0">
                          <a:solidFill>
                            <a:schemeClr val="tx1"/>
                          </a:solidFill>
                          <a:latin typeface="+mn-lt"/>
                          <a:ea typeface="+mn-ea"/>
                          <a:cs typeface="+mn-cs"/>
                        </a:rPr>
                        <a:t>0</a:t>
                      </a:r>
                      <a:endParaRPr lang="en-US" sz="1400" b="1" kern="1200" baseline="0" dirty="0">
                        <a:solidFill>
                          <a:schemeClr val="tx1"/>
                        </a:solidFill>
                        <a:latin typeface="+mn-lt"/>
                        <a:ea typeface="+mn-ea"/>
                        <a:cs typeface="+mn-cs"/>
                      </a:endParaRPr>
                    </a:p>
                  </a:txBody>
                  <a:tcPr>
                    <a:solidFill>
                      <a:schemeClr val="bg1"/>
                    </a:solidFill>
                  </a:tcPr>
                </a:tc>
                <a:tc>
                  <a:txBody>
                    <a:bodyPr/>
                    <a:lstStyle/>
                    <a:p>
                      <a:pPr algn="ctr"/>
                      <a:r>
                        <a:rPr lang="en-US" sz="1400" b="1" kern="1200" baseline="0" dirty="0" smtClean="0">
                          <a:solidFill>
                            <a:schemeClr val="tx1"/>
                          </a:solidFill>
                          <a:latin typeface="+mn-lt"/>
                          <a:ea typeface="+mn-ea"/>
                          <a:cs typeface="+mn-cs"/>
                        </a:rPr>
                        <a:t>0</a:t>
                      </a:r>
                    </a:p>
                  </a:txBody>
                  <a:tcPr>
                    <a:solidFill>
                      <a:schemeClr val="bg1"/>
                    </a:solidFill>
                  </a:tcPr>
                </a:tc>
                <a:tc>
                  <a:txBody>
                    <a:bodyPr/>
                    <a:lstStyle/>
                    <a:p>
                      <a:pPr algn="ctr"/>
                      <a:r>
                        <a:rPr lang="en-US" sz="1400" b="1" kern="1200" baseline="0" dirty="0" smtClean="0">
                          <a:solidFill>
                            <a:schemeClr val="tx1"/>
                          </a:solidFill>
                          <a:latin typeface="+mn-lt"/>
                          <a:ea typeface="+mn-ea"/>
                          <a:cs typeface="+mn-cs"/>
                        </a:rPr>
                        <a:t>No</a:t>
                      </a:r>
                    </a:p>
                  </a:txBody>
                  <a:tcPr>
                    <a:solidFill>
                      <a:schemeClr val="bg1"/>
                    </a:solidFill>
                  </a:tcPr>
                </a:tc>
              </a:tr>
              <a:tr h="264160">
                <a:tc>
                  <a:txBody>
                    <a:bodyPr/>
                    <a:lstStyle/>
                    <a:p>
                      <a:r>
                        <a:rPr lang="en-US" sz="1400" b="1" dirty="0" smtClean="0">
                          <a:solidFill>
                            <a:schemeClr val="tx1"/>
                          </a:solidFill>
                        </a:rPr>
                        <a:t>NL</a:t>
                      </a:r>
                      <a:endParaRPr lang="en-US" sz="1400" b="1" dirty="0">
                        <a:solidFill>
                          <a:schemeClr val="tx1"/>
                        </a:solidFill>
                      </a:endParaRP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1</a:t>
                      </a:r>
                      <a:endParaRPr lang="en-US" sz="1400" b="1" dirty="0">
                        <a:solidFill>
                          <a:schemeClr val="tx1"/>
                        </a:solidFill>
                      </a:endParaRP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0</a:t>
                      </a:r>
                      <a:endParaRPr lang="en-US" sz="1400" b="1" kern="1200" baseline="0" dirty="0">
                        <a:solidFill>
                          <a:schemeClr val="tx1"/>
                        </a:solidFill>
                        <a:latin typeface="+mn-lt"/>
                        <a:ea typeface="+mn-ea"/>
                        <a:cs typeface="+mn-cs"/>
                      </a:endParaRPr>
                    </a:p>
                  </a:txBody>
                  <a:tcPr>
                    <a:solidFill>
                      <a:srgbClr val="FFCCCC"/>
                    </a:solidFill>
                  </a:tcPr>
                </a:tc>
                <a:tc>
                  <a:txBody>
                    <a:bodyPr/>
                    <a:lstStyle/>
                    <a:p>
                      <a:pPr algn="ctr"/>
                      <a:r>
                        <a:rPr lang="en-US" sz="1400" b="1" kern="1200" baseline="0" dirty="0" smtClean="0">
                          <a:solidFill>
                            <a:schemeClr val="tx1"/>
                          </a:solidFill>
                          <a:latin typeface="+mn-lt"/>
                          <a:ea typeface="+mn-ea"/>
                          <a:cs typeface="+mn-cs"/>
                        </a:rPr>
                        <a:t>0</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No</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rmAutofit fontScale="90000"/>
          </a:bodyPr>
          <a:lstStyle/>
          <a:p>
            <a:r>
              <a:rPr lang="en-US" dirty="0" smtClean="0"/>
              <a:t>Gastroenterologists and infectious disease specialists in Canada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86474879"/>
              </p:ext>
            </p:extLst>
          </p:nvPr>
        </p:nvGraphicFramePr>
        <p:xfrm>
          <a:off x="304800" y="1844040"/>
          <a:ext cx="8381999" cy="4175760"/>
        </p:xfrm>
        <a:graphic>
          <a:graphicData uri="http://schemas.openxmlformats.org/drawingml/2006/table">
            <a:tbl>
              <a:tblPr firstRow="1" bandRow="1">
                <a:tableStyleId>{5C22544A-7EE6-4342-B048-85BDC9FD1C3A}</a:tableStyleId>
              </a:tblPr>
              <a:tblGrid>
                <a:gridCol w="2362200"/>
                <a:gridCol w="3886200"/>
                <a:gridCol w="2133599"/>
              </a:tblGrid>
              <a:tr h="457200">
                <a:tc>
                  <a:txBody>
                    <a:bodyPr/>
                    <a:lstStyle/>
                    <a:p>
                      <a:pPr algn="ctr"/>
                      <a:r>
                        <a:rPr lang="en-US" sz="1600" b="1" kern="1200" dirty="0" smtClean="0">
                          <a:solidFill>
                            <a:schemeClr val="bg1"/>
                          </a:solidFill>
                          <a:latin typeface="+mn-lt"/>
                          <a:ea typeface="+mn-ea"/>
                          <a:cs typeface="+mn-cs"/>
                        </a:rPr>
                        <a:t>Province</a:t>
                      </a:r>
                    </a:p>
                  </a:txBody>
                  <a:tcPr>
                    <a:solidFill>
                      <a:srgbClr val="C00000"/>
                    </a:solidFill>
                  </a:tcPr>
                </a:tc>
                <a:tc>
                  <a:txBody>
                    <a:bodyPr/>
                    <a:lstStyle/>
                    <a:p>
                      <a:pPr algn="ctr"/>
                      <a:r>
                        <a:rPr lang="en-US" sz="1600" b="1" kern="1200" dirty="0" smtClean="0">
                          <a:solidFill>
                            <a:schemeClr val="lt1"/>
                          </a:solidFill>
                          <a:latin typeface="+mn-lt"/>
                          <a:ea typeface="+mn-ea"/>
                          <a:cs typeface="+mn-cs"/>
                        </a:rPr>
                        <a:t>Gastroenterologists/hepatologists</a:t>
                      </a:r>
                    </a:p>
                  </a:txBody>
                  <a:tcPr>
                    <a:solidFill>
                      <a:schemeClr val="tx1"/>
                    </a:solidFill>
                  </a:tcPr>
                </a:tc>
                <a:tc>
                  <a:txBody>
                    <a:bodyPr/>
                    <a:lstStyle/>
                    <a:p>
                      <a:pPr algn="ctr"/>
                      <a:r>
                        <a:rPr lang="en-US" sz="1600" b="1" kern="1200" dirty="0" smtClean="0">
                          <a:solidFill>
                            <a:schemeClr val="lt1"/>
                          </a:solidFill>
                          <a:latin typeface="+mn-lt"/>
                          <a:ea typeface="+mn-ea"/>
                          <a:cs typeface="+mn-cs"/>
                        </a:rPr>
                        <a:t>Infectious disease</a:t>
                      </a:r>
                    </a:p>
                  </a:txBody>
                  <a:tcPr>
                    <a:solidFill>
                      <a:schemeClr val="tx1"/>
                    </a:solidFill>
                  </a:tcPr>
                </a:tc>
              </a:tr>
              <a:tr h="314960">
                <a:tc>
                  <a:txBody>
                    <a:bodyPr/>
                    <a:lstStyle/>
                    <a:p>
                      <a:pPr algn="l"/>
                      <a:r>
                        <a:rPr lang="en-US" sz="1400" b="1" kern="1200" dirty="0" smtClean="0">
                          <a:solidFill>
                            <a:schemeClr val="tx1"/>
                          </a:solidFill>
                          <a:latin typeface="+mn-lt"/>
                          <a:ea typeface="+mn-ea"/>
                          <a:cs typeface="+mn-cs"/>
                        </a:rPr>
                        <a:t>British Columbia</a:t>
                      </a:r>
                    </a:p>
                  </a:txBody>
                  <a:tcPr>
                    <a:solidFill>
                      <a:schemeClr val="bg1"/>
                    </a:solidFill>
                  </a:tcPr>
                </a:tc>
                <a:tc>
                  <a:txBody>
                    <a:bodyPr/>
                    <a:lstStyle/>
                    <a:p>
                      <a:pPr algn="ctr"/>
                      <a:r>
                        <a:rPr lang="en-US" sz="1400" b="1" kern="1200" dirty="0" smtClean="0">
                          <a:solidFill>
                            <a:schemeClr val="tx1"/>
                          </a:solidFill>
                          <a:latin typeface="+mn-lt"/>
                          <a:ea typeface="+mn-ea"/>
                          <a:cs typeface="+mn-cs"/>
                        </a:rPr>
                        <a:t>71</a:t>
                      </a:r>
                    </a:p>
                  </a:txBody>
                  <a:tcPr>
                    <a:solidFill>
                      <a:schemeClr val="bg1"/>
                    </a:solidFill>
                  </a:tcPr>
                </a:tc>
                <a:tc>
                  <a:txBody>
                    <a:bodyPr/>
                    <a:lstStyle/>
                    <a:p>
                      <a:pPr algn="ctr"/>
                      <a:r>
                        <a:rPr lang="en-US" sz="1400" b="1" kern="1200" dirty="0" smtClean="0">
                          <a:solidFill>
                            <a:schemeClr val="tx1"/>
                          </a:solidFill>
                          <a:latin typeface="+mn-lt"/>
                          <a:ea typeface="+mn-ea"/>
                          <a:cs typeface="+mn-cs"/>
                        </a:rPr>
                        <a:t>36</a:t>
                      </a:r>
                    </a:p>
                  </a:txBody>
                  <a:tcPr>
                    <a:solidFill>
                      <a:schemeClr val="bg1"/>
                    </a:solidFill>
                  </a:tcPr>
                </a:tc>
              </a:tr>
              <a:tr h="314960">
                <a:tc>
                  <a:txBody>
                    <a:bodyPr/>
                    <a:lstStyle/>
                    <a:p>
                      <a:pPr algn="l"/>
                      <a:r>
                        <a:rPr lang="en-US" sz="1400" b="1" kern="1200" dirty="0" smtClean="0">
                          <a:solidFill>
                            <a:schemeClr val="tx1"/>
                          </a:solidFill>
                          <a:latin typeface="+mn-lt"/>
                          <a:ea typeface="+mn-ea"/>
                          <a:cs typeface="+mn-cs"/>
                        </a:rPr>
                        <a:t>Alberta</a:t>
                      </a:r>
                    </a:p>
                  </a:txBody>
                  <a:tcPr>
                    <a:solidFill>
                      <a:srgbClr val="FFCCCC"/>
                    </a:solidFill>
                  </a:tcPr>
                </a:tc>
                <a:tc>
                  <a:txBody>
                    <a:bodyPr/>
                    <a:lstStyle/>
                    <a:p>
                      <a:pPr algn="ctr"/>
                      <a:r>
                        <a:rPr lang="en-US" sz="1400" b="1" kern="1200" dirty="0" smtClean="0">
                          <a:solidFill>
                            <a:schemeClr val="tx1"/>
                          </a:solidFill>
                          <a:latin typeface="+mn-lt"/>
                          <a:ea typeface="+mn-ea"/>
                          <a:cs typeface="+mn-cs"/>
                        </a:rPr>
                        <a:t>94</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54</a:t>
                      </a:r>
                    </a:p>
                  </a:txBody>
                  <a:tcPr>
                    <a:solidFill>
                      <a:srgbClr val="FFCCCC"/>
                    </a:solidFill>
                  </a:tcPr>
                </a:tc>
              </a:tr>
              <a:tr h="314960">
                <a:tc>
                  <a:txBody>
                    <a:bodyPr/>
                    <a:lstStyle/>
                    <a:p>
                      <a:pPr algn="l"/>
                      <a:r>
                        <a:rPr lang="en-US" sz="1400" b="1" kern="1200" dirty="0" smtClean="0">
                          <a:solidFill>
                            <a:schemeClr val="tx1"/>
                          </a:solidFill>
                          <a:latin typeface="+mn-lt"/>
                          <a:ea typeface="+mn-ea"/>
                          <a:cs typeface="+mn-cs"/>
                        </a:rPr>
                        <a:t>Saskatchewan</a:t>
                      </a:r>
                    </a:p>
                  </a:txBody>
                  <a:tcPr>
                    <a:solidFill>
                      <a:schemeClr val="bg1"/>
                    </a:solidFill>
                  </a:tcPr>
                </a:tc>
                <a:tc>
                  <a:txBody>
                    <a:bodyPr/>
                    <a:lstStyle/>
                    <a:p>
                      <a:pPr algn="ctr"/>
                      <a:r>
                        <a:rPr lang="en-US" sz="1400" b="1" kern="1200" dirty="0" smtClean="0">
                          <a:solidFill>
                            <a:schemeClr val="tx1"/>
                          </a:solidFill>
                          <a:latin typeface="+mn-lt"/>
                          <a:ea typeface="+mn-ea"/>
                          <a:cs typeface="+mn-cs"/>
                        </a:rPr>
                        <a:t>10</a:t>
                      </a:r>
                    </a:p>
                  </a:txBody>
                  <a:tcPr>
                    <a:solidFill>
                      <a:schemeClr val="bg1"/>
                    </a:solidFill>
                  </a:tcPr>
                </a:tc>
                <a:tc>
                  <a:txBody>
                    <a:bodyPr/>
                    <a:lstStyle/>
                    <a:p>
                      <a:pPr algn="ctr"/>
                      <a:r>
                        <a:rPr lang="en-US" sz="1400" b="1" kern="1200" dirty="0" smtClean="0">
                          <a:solidFill>
                            <a:schemeClr val="tx1"/>
                          </a:solidFill>
                          <a:latin typeface="+mn-lt"/>
                          <a:ea typeface="+mn-ea"/>
                          <a:cs typeface="+mn-cs"/>
                        </a:rPr>
                        <a:t>10</a:t>
                      </a:r>
                    </a:p>
                  </a:txBody>
                  <a:tcPr>
                    <a:solidFill>
                      <a:schemeClr val="bg1"/>
                    </a:solidFill>
                  </a:tcPr>
                </a:tc>
              </a:tr>
              <a:tr h="314960">
                <a:tc>
                  <a:txBody>
                    <a:bodyPr/>
                    <a:lstStyle/>
                    <a:p>
                      <a:pPr algn="l"/>
                      <a:r>
                        <a:rPr lang="en-US" sz="1400" b="1" kern="1200" dirty="0" smtClean="0">
                          <a:solidFill>
                            <a:schemeClr val="tx1"/>
                          </a:solidFill>
                          <a:latin typeface="+mn-lt"/>
                          <a:ea typeface="+mn-ea"/>
                          <a:cs typeface="+mn-cs"/>
                        </a:rPr>
                        <a:t>Manitoba</a:t>
                      </a:r>
                    </a:p>
                  </a:txBody>
                  <a:tcPr>
                    <a:solidFill>
                      <a:srgbClr val="FFCCCC"/>
                    </a:solidFill>
                  </a:tcPr>
                </a:tc>
                <a:tc>
                  <a:txBody>
                    <a:bodyPr/>
                    <a:lstStyle/>
                    <a:p>
                      <a:pPr algn="ctr"/>
                      <a:r>
                        <a:rPr lang="en-US" sz="1400" b="1" kern="1200" dirty="0" smtClean="0">
                          <a:solidFill>
                            <a:schemeClr val="tx1"/>
                          </a:solidFill>
                          <a:latin typeface="+mn-lt"/>
                          <a:ea typeface="+mn-ea"/>
                          <a:cs typeface="+mn-cs"/>
                        </a:rPr>
                        <a:t>15</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18</a:t>
                      </a:r>
                    </a:p>
                  </a:txBody>
                  <a:tcPr>
                    <a:solidFill>
                      <a:srgbClr val="FFCCCC"/>
                    </a:solidFill>
                  </a:tcPr>
                </a:tc>
              </a:tr>
              <a:tr h="314960">
                <a:tc>
                  <a:txBody>
                    <a:bodyPr/>
                    <a:lstStyle/>
                    <a:p>
                      <a:pPr algn="l"/>
                      <a:r>
                        <a:rPr lang="en-US" sz="1400" b="1" kern="1200" dirty="0" smtClean="0">
                          <a:solidFill>
                            <a:schemeClr val="tx1"/>
                          </a:solidFill>
                          <a:latin typeface="+mn-lt"/>
                          <a:ea typeface="+mn-ea"/>
                          <a:cs typeface="+mn-cs"/>
                        </a:rPr>
                        <a:t>Ontario</a:t>
                      </a:r>
                    </a:p>
                  </a:txBody>
                  <a:tcPr>
                    <a:solidFill>
                      <a:schemeClr val="bg1"/>
                    </a:solidFill>
                  </a:tcPr>
                </a:tc>
                <a:tc>
                  <a:txBody>
                    <a:bodyPr/>
                    <a:lstStyle/>
                    <a:p>
                      <a:pPr algn="ctr"/>
                      <a:r>
                        <a:rPr lang="en-US" sz="1400" b="1" kern="1200" dirty="0" smtClean="0">
                          <a:solidFill>
                            <a:schemeClr val="tx1"/>
                          </a:solidFill>
                          <a:latin typeface="+mn-lt"/>
                          <a:ea typeface="+mn-ea"/>
                          <a:cs typeface="+mn-cs"/>
                        </a:rPr>
                        <a:t>259</a:t>
                      </a:r>
                    </a:p>
                  </a:txBody>
                  <a:tcPr>
                    <a:solidFill>
                      <a:schemeClr val="bg1"/>
                    </a:solidFill>
                  </a:tcPr>
                </a:tc>
                <a:tc>
                  <a:txBody>
                    <a:bodyPr/>
                    <a:lstStyle/>
                    <a:p>
                      <a:pPr algn="ctr"/>
                      <a:r>
                        <a:rPr lang="en-US" sz="1400" b="1" kern="1200" dirty="0" smtClean="0">
                          <a:solidFill>
                            <a:schemeClr val="tx1"/>
                          </a:solidFill>
                          <a:latin typeface="+mn-lt"/>
                          <a:ea typeface="+mn-ea"/>
                          <a:cs typeface="+mn-cs"/>
                        </a:rPr>
                        <a:t>138</a:t>
                      </a:r>
                    </a:p>
                  </a:txBody>
                  <a:tcPr>
                    <a:solidFill>
                      <a:schemeClr val="bg1"/>
                    </a:solidFill>
                  </a:tcPr>
                </a:tc>
              </a:tr>
              <a:tr h="314960">
                <a:tc>
                  <a:txBody>
                    <a:bodyPr/>
                    <a:lstStyle/>
                    <a:p>
                      <a:pPr algn="l"/>
                      <a:r>
                        <a:rPr lang="en-US" sz="1400" b="1" kern="1200" dirty="0" smtClean="0">
                          <a:solidFill>
                            <a:schemeClr val="tx1"/>
                          </a:solidFill>
                          <a:latin typeface="+mn-lt"/>
                          <a:ea typeface="+mn-ea"/>
                          <a:cs typeface="+mn-cs"/>
                        </a:rPr>
                        <a:t>Quebec</a:t>
                      </a:r>
                    </a:p>
                  </a:txBody>
                  <a:tcPr>
                    <a:solidFill>
                      <a:srgbClr val="FFCCCC"/>
                    </a:solidFill>
                  </a:tcPr>
                </a:tc>
                <a:tc>
                  <a:txBody>
                    <a:bodyPr/>
                    <a:lstStyle/>
                    <a:p>
                      <a:pPr algn="ctr"/>
                      <a:r>
                        <a:rPr lang="en-US" sz="1400" b="1" kern="1200" dirty="0" smtClean="0">
                          <a:solidFill>
                            <a:schemeClr val="tx1"/>
                          </a:solidFill>
                          <a:latin typeface="+mn-lt"/>
                          <a:ea typeface="+mn-ea"/>
                          <a:cs typeface="+mn-cs"/>
                        </a:rPr>
                        <a:t>133</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59</a:t>
                      </a:r>
                    </a:p>
                  </a:txBody>
                  <a:tcPr>
                    <a:solidFill>
                      <a:srgbClr val="FFCCCC"/>
                    </a:solidFill>
                  </a:tcPr>
                </a:tc>
              </a:tr>
              <a:tr h="223520">
                <a:tc>
                  <a:txBody>
                    <a:bodyPr/>
                    <a:lstStyle/>
                    <a:p>
                      <a:pPr algn="l"/>
                      <a:r>
                        <a:rPr lang="en-US" sz="1400" b="1" kern="1200" dirty="0" smtClean="0">
                          <a:solidFill>
                            <a:schemeClr val="tx1"/>
                          </a:solidFill>
                          <a:latin typeface="+mn-lt"/>
                          <a:ea typeface="+mn-ea"/>
                          <a:cs typeface="+mn-cs"/>
                        </a:rPr>
                        <a:t>New Brunswick</a:t>
                      </a:r>
                    </a:p>
                  </a:txBody>
                  <a:tcPr>
                    <a:solidFill>
                      <a:schemeClr val="bg1"/>
                    </a:solidFill>
                  </a:tcPr>
                </a:tc>
                <a:tc>
                  <a:txBody>
                    <a:bodyPr/>
                    <a:lstStyle/>
                    <a:p>
                      <a:pPr algn="ctr"/>
                      <a:r>
                        <a:rPr lang="en-US" sz="1400" b="1" kern="1200" dirty="0" smtClean="0">
                          <a:solidFill>
                            <a:schemeClr val="tx1"/>
                          </a:solidFill>
                          <a:latin typeface="+mn-lt"/>
                          <a:ea typeface="+mn-ea"/>
                          <a:cs typeface="+mn-cs"/>
                        </a:rPr>
                        <a:t>8</a:t>
                      </a:r>
                    </a:p>
                  </a:txBody>
                  <a:tcPr>
                    <a:solidFill>
                      <a:schemeClr val="bg1"/>
                    </a:solidFill>
                  </a:tcPr>
                </a:tc>
                <a:tc>
                  <a:txBody>
                    <a:bodyPr/>
                    <a:lstStyle/>
                    <a:p>
                      <a:pPr algn="ctr"/>
                      <a:r>
                        <a:rPr lang="en-US" sz="1400" b="1" kern="1200" dirty="0" smtClean="0">
                          <a:solidFill>
                            <a:schemeClr val="tx1"/>
                          </a:solidFill>
                          <a:latin typeface="+mn-lt"/>
                          <a:ea typeface="+mn-ea"/>
                          <a:cs typeface="+mn-cs"/>
                        </a:rPr>
                        <a:t>5</a:t>
                      </a:r>
                    </a:p>
                  </a:txBody>
                  <a:tcPr>
                    <a:solidFill>
                      <a:schemeClr val="bg1"/>
                    </a:solidFill>
                  </a:tcPr>
                </a:tc>
              </a:tr>
              <a:tr h="223520">
                <a:tc>
                  <a:txBody>
                    <a:bodyPr/>
                    <a:lstStyle/>
                    <a:p>
                      <a:pPr algn="l"/>
                      <a:r>
                        <a:rPr lang="en-US" sz="1400" b="1" kern="1200" dirty="0" smtClean="0">
                          <a:solidFill>
                            <a:schemeClr val="tx1"/>
                          </a:solidFill>
                          <a:latin typeface="+mn-lt"/>
                          <a:ea typeface="+mn-ea"/>
                          <a:cs typeface="+mn-cs"/>
                        </a:rPr>
                        <a:t>Nova Scotia</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16</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10</a:t>
                      </a:r>
                    </a:p>
                  </a:txBody>
                  <a:tcPr>
                    <a:solidFill>
                      <a:srgbClr val="FFCCCC"/>
                    </a:solidFill>
                  </a:tcPr>
                </a:tc>
              </a:tr>
              <a:tr h="22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Prince Edward Island</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1</a:t>
                      </a:r>
                    </a:p>
                  </a:txBody>
                  <a:tcPr>
                    <a:solidFill>
                      <a:schemeClr val="bg1"/>
                    </a:solidFill>
                  </a:tcPr>
                </a:tc>
                <a:tc>
                  <a:txBody>
                    <a:bodyPr/>
                    <a:lstStyle/>
                    <a:p>
                      <a:pPr algn="ctr"/>
                      <a:r>
                        <a:rPr lang="en-US" sz="1400" b="1" kern="1200" dirty="0" smtClean="0">
                          <a:solidFill>
                            <a:schemeClr val="tx1"/>
                          </a:solidFill>
                          <a:latin typeface="+mn-lt"/>
                          <a:ea typeface="+mn-ea"/>
                          <a:cs typeface="+mn-cs"/>
                        </a:rPr>
                        <a:t>0</a:t>
                      </a:r>
                    </a:p>
                  </a:txBody>
                  <a:tcPr>
                    <a:solidFill>
                      <a:schemeClr val="bg1"/>
                    </a:solidFill>
                  </a:tcPr>
                </a:tc>
              </a:tr>
              <a:tr h="223520">
                <a:tc>
                  <a:txBody>
                    <a:bodyPr/>
                    <a:lstStyle/>
                    <a:p>
                      <a:pPr algn="l"/>
                      <a:r>
                        <a:rPr lang="en-US" sz="1400" b="1" kern="1200" dirty="0" smtClean="0">
                          <a:solidFill>
                            <a:schemeClr val="tx1"/>
                          </a:solidFill>
                          <a:latin typeface="+mn-lt"/>
                          <a:ea typeface="+mn-ea"/>
                          <a:cs typeface="+mn-cs"/>
                        </a:rPr>
                        <a:t>Newfoundland</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9</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3</a:t>
                      </a:r>
                    </a:p>
                  </a:txBody>
                  <a:tcPr>
                    <a:solidFill>
                      <a:srgbClr val="FFCCCC"/>
                    </a:solidFill>
                  </a:tcPr>
                </a:tc>
              </a:tr>
              <a:tr h="223520">
                <a:tc>
                  <a:txBody>
                    <a:bodyPr/>
                    <a:lstStyle/>
                    <a:p>
                      <a:pPr algn="l"/>
                      <a:r>
                        <a:rPr lang="en-US" sz="1400" b="1" kern="1200" dirty="0" smtClean="0">
                          <a:solidFill>
                            <a:schemeClr val="tx1"/>
                          </a:solidFill>
                          <a:latin typeface="+mn-lt"/>
                          <a:ea typeface="+mn-ea"/>
                          <a:cs typeface="+mn-cs"/>
                        </a:rPr>
                        <a:t>Yukon</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0</a:t>
                      </a:r>
                    </a:p>
                  </a:txBody>
                  <a:tcPr>
                    <a:solidFill>
                      <a:schemeClr val="bg1"/>
                    </a:solidFill>
                  </a:tcPr>
                </a:tc>
              </a:tr>
              <a:tr h="22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NWT/Nunavut</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1</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0</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rmAutofit fontScale="90000"/>
          </a:bodyPr>
          <a:lstStyle/>
          <a:p>
            <a:r>
              <a:rPr lang="en-US" dirty="0" smtClean="0"/>
              <a:t>Estimated number of physicians treating hepatitis B patients</a:t>
            </a:r>
            <a:endParaRPr lang="en-US" dirty="0"/>
          </a:p>
        </p:txBody>
      </p:sp>
      <p:sp>
        <p:nvSpPr>
          <p:cNvPr id="6" name="TextBox 5"/>
          <p:cNvSpPr txBox="1"/>
          <p:nvPr/>
        </p:nvSpPr>
        <p:spPr>
          <a:xfrm>
            <a:off x="304800" y="6383179"/>
            <a:ext cx="2912977" cy="246221"/>
          </a:xfrm>
          <a:prstGeom prst="rect">
            <a:avLst/>
          </a:prstGeom>
          <a:noFill/>
        </p:spPr>
        <p:txBody>
          <a:bodyPr wrap="none" rtlCol="0">
            <a:spAutoFit/>
          </a:bodyPr>
          <a:lstStyle/>
          <a:p>
            <a:r>
              <a:rPr lang="en-US" sz="1000" dirty="0" smtClean="0"/>
              <a:t>Information provided by Gilead Sciences Canada Inc.</a:t>
            </a:r>
            <a:endParaRPr 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2036380497"/>
              </p:ext>
            </p:extLst>
          </p:nvPr>
        </p:nvGraphicFramePr>
        <p:xfrm>
          <a:off x="381000" y="1905000"/>
          <a:ext cx="8382000" cy="4175760"/>
        </p:xfrm>
        <a:graphic>
          <a:graphicData uri="http://schemas.openxmlformats.org/drawingml/2006/table">
            <a:tbl>
              <a:tblPr firstRow="1" bandRow="1">
                <a:tableStyleId>{5C22544A-7EE6-4342-B048-85BDC9FD1C3A}</a:tableStyleId>
              </a:tblPr>
              <a:tblGrid>
                <a:gridCol w="3168805"/>
                <a:gridCol w="5213195"/>
              </a:tblGrid>
              <a:tr h="457200">
                <a:tc>
                  <a:txBody>
                    <a:bodyPr/>
                    <a:lstStyle/>
                    <a:p>
                      <a:pPr algn="ctr"/>
                      <a:r>
                        <a:rPr lang="en-US" sz="1600" b="1" kern="1200" dirty="0" smtClean="0">
                          <a:solidFill>
                            <a:schemeClr val="bg1"/>
                          </a:solidFill>
                          <a:latin typeface="+mn-lt"/>
                          <a:ea typeface="+mn-ea"/>
                          <a:cs typeface="+mn-cs"/>
                        </a:rPr>
                        <a:t>Province</a:t>
                      </a:r>
                    </a:p>
                  </a:txBody>
                  <a:tcPr>
                    <a:solidFill>
                      <a:srgbClr val="C00000"/>
                    </a:solidFill>
                  </a:tcPr>
                </a:tc>
                <a:tc>
                  <a:txBody>
                    <a:bodyPr/>
                    <a:lstStyle/>
                    <a:p>
                      <a:pPr algn="ctr"/>
                      <a:r>
                        <a:rPr lang="en-US" sz="1600" b="1" kern="1200" dirty="0" smtClean="0">
                          <a:solidFill>
                            <a:schemeClr val="lt1"/>
                          </a:solidFill>
                          <a:latin typeface="+mn-lt"/>
                          <a:ea typeface="+mn-ea"/>
                          <a:cs typeface="+mn-cs"/>
                        </a:rPr>
                        <a:t>All physicians treating HBV</a:t>
                      </a:r>
                    </a:p>
                  </a:txBody>
                  <a:tcPr>
                    <a:solidFill>
                      <a:schemeClr val="tx1"/>
                    </a:solidFill>
                  </a:tcPr>
                </a:tc>
              </a:tr>
              <a:tr h="314960">
                <a:tc>
                  <a:txBody>
                    <a:bodyPr/>
                    <a:lstStyle/>
                    <a:p>
                      <a:pPr algn="l"/>
                      <a:r>
                        <a:rPr lang="en-US" sz="1400" b="1" kern="1200" dirty="0" smtClean="0">
                          <a:solidFill>
                            <a:schemeClr val="tx1"/>
                          </a:solidFill>
                          <a:latin typeface="+mn-lt"/>
                          <a:ea typeface="+mn-ea"/>
                          <a:cs typeface="+mn-cs"/>
                        </a:rPr>
                        <a:t>British Columbia</a:t>
                      </a:r>
                    </a:p>
                  </a:txBody>
                  <a:tcPr>
                    <a:solidFill>
                      <a:schemeClr val="bg1"/>
                    </a:solidFill>
                  </a:tcPr>
                </a:tc>
                <a:tc>
                  <a:txBody>
                    <a:bodyPr/>
                    <a:lstStyle/>
                    <a:p>
                      <a:pPr algn="ctr"/>
                      <a:r>
                        <a:rPr lang="en-US" sz="1400" b="1" kern="1200" dirty="0" smtClean="0">
                          <a:solidFill>
                            <a:schemeClr val="tx1"/>
                          </a:solidFill>
                          <a:latin typeface="+mn-lt"/>
                          <a:ea typeface="+mn-ea"/>
                          <a:cs typeface="+mn-cs"/>
                        </a:rPr>
                        <a:t>105</a:t>
                      </a:r>
                    </a:p>
                  </a:txBody>
                  <a:tcPr>
                    <a:solidFill>
                      <a:schemeClr val="bg1"/>
                    </a:solidFill>
                  </a:tcPr>
                </a:tc>
              </a:tr>
              <a:tr h="314960">
                <a:tc>
                  <a:txBody>
                    <a:bodyPr/>
                    <a:lstStyle/>
                    <a:p>
                      <a:pPr algn="l"/>
                      <a:r>
                        <a:rPr lang="en-US" sz="1400" b="1" kern="1200" dirty="0" smtClean="0">
                          <a:solidFill>
                            <a:schemeClr val="tx1"/>
                          </a:solidFill>
                          <a:latin typeface="+mn-lt"/>
                          <a:ea typeface="+mn-ea"/>
                          <a:cs typeface="+mn-cs"/>
                        </a:rPr>
                        <a:t>Alberta</a:t>
                      </a:r>
                    </a:p>
                  </a:txBody>
                  <a:tcPr>
                    <a:solidFill>
                      <a:srgbClr val="FFCCCC"/>
                    </a:solidFill>
                  </a:tcPr>
                </a:tc>
                <a:tc>
                  <a:txBody>
                    <a:bodyPr/>
                    <a:lstStyle/>
                    <a:p>
                      <a:pPr algn="ctr"/>
                      <a:r>
                        <a:rPr lang="en-US" sz="1400" b="1" kern="1200" dirty="0" smtClean="0">
                          <a:solidFill>
                            <a:schemeClr val="tx1"/>
                          </a:solidFill>
                          <a:latin typeface="+mn-lt"/>
                          <a:ea typeface="+mn-ea"/>
                          <a:cs typeface="+mn-cs"/>
                        </a:rPr>
                        <a:t>90</a:t>
                      </a:r>
                    </a:p>
                  </a:txBody>
                  <a:tcPr>
                    <a:solidFill>
                      <a:srgbClr val="FFCCCC"/>
                    </a:solidFill>
                  </a:tcPr>
                </a:tc>
              </a:tr>
              <a:tr h="314960">
                <a:tc>
                  <a:txBody>
                    <a:bodyPr/>
                    <a:lstStyle/>
                    <a:p>
                      <a:pPr algn="l"/>
                      <a:r>
                        <a:rPr lang="en-US" sz="1400" b="1" kern="1200" dirty="0" smtClean="0">
                          <a:solidFill>
                            <a:schemeClr val="tx1"/>
                          </a:solidFill>
                          <a:latin typeface="+mn-lt"/>
                          <a:ea typeface="+mn-ea"/>
                          <a:cs typeface="+mn-cs"/>
                        </a:rPr>
                        <a:t>Saskatchewan</a:t>
                      </a:r>
                    </a:p>
                  </a:txBody>
                  <a:tcPr>
                    <a:solidFill>
                      <a:schemeClr val="bg1"/>
                    </a:solidFill>
                  </a:tcPr>
                </a:tc>
                <a:tc>
                  <a:txBody>
                    <a:bodyPr/>
                    <a:lstStyle/>
                    <a:p>
                      <a:pPr algn="ctr"/>
                      <a:r>
                        <a:rPr lang="en-US" sz="1400" b="1" kern="1200" dirty="0" smtClean="0">
                          <a:solidFill>
                            <a:schemeClr val="tx1"/>
                          </a:solidFill>
                          <a:latin typeface="+mn-lt"/>
                          <a:ea typeface="+mn-ea"/>
                          <a:cs typeface="+mn-cs"/>
                        </a:rPr>
                        <a:t>29</a:t>
                      </a:r>
                    </a:p>
                  </a:txBody>
                  <a:tcPr>
                    <a:solidFill>
                      <a:schemeClr val="bg1"/>
                    </a:solidFill>
                  </a:tcPr>
                </a:tc>
              </a:tr>
              <a:tr h="314960">
                <a:tc>
                  <a:txBody>
                    <a:bodyPr/>
                    <a:lstStyle/>
                    <a:p>
                      <a:pPr algn="l"/>
                      <a:r>
                        <a:rPr lang="en-US" sz="1400" b="1" kern="1200" dirty="0" smtClean="0">
                          <a:solidFill>
                            <a:schemeClr val="tx1"/>
                          </a:solidFill>
                          <a:latin typeface="+mn-lt"/>
                          <a:ea typeface="+mn-ea"/>
                          <a:cs typeface="+mn-cs"/>
                        </a:rPr>
                        <a:t>Manitoba</a:t>
                      </a:r>
                    </a:p>
                  </a:txBody>
                  <a:tcPr>
                    <a:solidFill>
                      <a:srgbClr val="FFCCCC"/>
                    </a:solidFill>
                  </a:tcPr>
                </a:tc>
                <a:tc>
                  <a:txBody>
                    <a:bodyPr/>
                    <a:lstStyle/>
                    <a:p>
                      <a:pPr algn="ctr"/>
                      <a:r>
                        <a:rPr lang="en-US" sz="1400" b="1" kern="1200" dirty="0" smtClean="0">
                          <a:solidFill>
                            <a:schemeClr val="tx1"/>
                          </a:solidFill>
                          <a:latin typeface="+mn-lt"/>
                          <a:ea typeface="+mn-ea"/>
                          <a:cs typeface="+mn-cs"/>
                        </a:rPr>
                        <a:t>21</a:t>
                      </a:r>
                    </a:p>
                  </a:txBody>
                  <a:tcPr>
                    <a:solidFill>
                      <a:srgbClr val="FFCCCC"/>
                    </a:solidFill>
                  </a:tcPr>
                </a:tc>
              </a:tr>
              <a:tr h="314960">
                <a:tc>
                  <a:txBody>
                    <a:bodyPr/>
                    <a:lstStyle/>
                    <a:p>
                      <a:pPr algn="l"/>
                      <a:r>
                        <a:rPr lang="en-US" sz="1400" b="1" kern="1200" dirty="0" smtClean="0">
                          <a:solidFill>
                            <a:schemeClr val="tx1"/>
                          </a:solidFill>
                          <a:latin typeface="+mn-lt"/>
                          <a:ea typeface="+mn-ea"/>
                          <a:cs typeface="+mn-cs"/>
                        </a:rPr>
                        <a:t>Ontario</a:t>
                      </a:r>
                    </a:p>
                  </a:txBody>
                  <a:tcPr>
                    <a:solidFill>
                      <a:schemeClr val="bg1"/>
                    </a:solidFill>
                  </a:tcPr>
                </a:tc>
                <a:tc>
                  <a:txBody>
                    <a:bodyPr/>
                    <a:lstStyle/>
                    <a:p>
                      <a:pPr algn="ctr"/>
                      <a:r>
                        <a:rPr lang="en-US" sz="1400" b="1" kern="1200" dirty="0" smtClean="0">
                          <a:solidFill>
                            <a:schemeClr val="tx1"/>
                          </a:solidFill>
                          <a:latin typeface="+mn-lt"/>
                          <a:ea typeface="+mn-ea"/>
                          <a:cs typeface="+mn-cs"/>
                        </a:rPr>
                        <a:t>253</a:t>
                      </a:r>
                    </a:p>
                  </a:txBody>
                  <a:tcPr>
                    <a:solidFill>
                      <a:schemeClr val="bg1"/>
                    </a:solidFill>
                  </a:tcPr>
                </a:tc>
              </a:tr>
              <a:tr h="314960">
                <a:tc>
                  <a:txBody>
                    <a:bodyPr/>
                    <a:lstStyle/>
                    <a:p>
                      <a:pPr algn="l"/>
                      <a:r>
                        <a:rPr lang="en-US" sz="1400" b="1" kern="1200" dirty="0" smtClean="0">
                          <a:solidFill>
                            <a:schemeClr val="tx1"/>
                          </a:solidFill>
                          <a:latin typeface="+mn-lt"/>
                          <a:ea typeface="+mn-ea"/>
                          <a:cs typeface="+mn-cs"/>
                        </a:rPr>
                        <a:t>Quebec</a:t>
                      </a:r>
                    </a:p>
                  </a:txBody>
                  <a:tcPr>
                    <a:solidFill>
                      <a:srgbClr val="FFCCCC"/>
                    </a:solidFill>
                  </a:tcPr>
                </a:tc>
                <a:tc>
                  <a:txBody>
                    <a:bodyPr/>
                    <a:lstStyle/>
                    <a:p>
                      <a:pPr algn="ctr"/>
                      <a:r>
                        <a:rPr lang="en-US" sz="1400" b="1" kern="1200" dirty="0" smtClean="0">
                          <a:solidFill>
                            <a:schemeClr val="tx1"/>
                          </a:solidFill>
                          <a:latin typeface="+mn-lt"/>
                          <a:ea typeface="+mn-ea"/>
                          <a:cs typeface="+mn-cs"/>
                        </a:rPr>
                        <a:t>225</a:t>
                      </a:r>
                    </a:p>
                  </a:txBody>
                  <a:tcPr>
                    <a:solidFill>
                      <a:srgbClr val="FFCCCC"/>
                    </a:solidFill>
                  </a:tcPr>
                </a:tc>
              </a:tr>
              <a:tr h="223520">
                <a:tc>
                  <a:txBody>
                    <a:bodyPr/>
                    <a:lstStyle/>
                    <a:p>
                      <a:pPr algn="l"/>
                      <a:r>
                        <a:rPr lang="en-US" sz="1400" b="1" kern="1200" dirty="0" smtClean="0">
                          <a:solidFill>
                            <a:schemeClr val="tx1"/>
                          </a:solidFill>
                          <a:latin typeface="+mn-lt"/>
                          <a:ea typeface="+mn-ea"/>
                          <a:cs typeface="+mn-cs"/>
                        </a:rPr>
                        <a:t>New Brunswick</a:t>
                      </a:r>
                    </a:p>
                  </a:txBody>
                  <a:tcPr>
                    <a:solidFill>
                      <a:schemeClr val="bg1"/>
                    </a:solidFill>
                  </a:tcPr>
                </a:tc>
                <a:tc>
                  <a:txBody>
                    <a:bodyPr/>
                    <a:lstStyle/>
                    <a:p>
                      <a:pPr algn="ctr"/>
                      <a:r>
                        <a:rPr lang="en-US" sz="1400" b="1" kern="1200" dirty="0" smtClean="0">
                          <a:solidFill>
                            <a:schemeClr val="tx1"/>
                          </a:solidFill>
                          <a:latin typeface="+mn-lt"/>
                          <a:ea typeface="+mn-ea"/>
                          <a:cs typeface="+mn-cs"/>
                        </a:rPr>
                        <a:t>21</a:t>
                      </a:r>
                    </a:p>
                  </a:txBody>
                  <a:tcPr>
                    <a:solidFill>
                      <a:schemeClr val="bg1"/>
                    </a:solidFill>
                  </a:tcPr>
                </a:tc>
              </a:tr>
              <a:tr h="223520">
                <a:tc>
                  <a:txBody>
                    <a:bodyPr/>
                    <a:lstStyle/>
                    <a:p>
                      <a:pPr algn="l"/>
                      <a:r>
                        <a:rPr lang="en-US" sz="1400" b="1" kern="1200" dirty="0" smtClean="0">
                          <a:solidFill>
                            <a:schemeClr val="tx1"/>
                          </a:solidFill>
                          <a:latin typeface="+mn-lt"/>
                          <a:ea typeface="+mn-ea"/>
                          <a:cs typeface="+mn-cs"/>
                        </a:rPr>
                        <a:t>Nova Scotia</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20</a:t>
                      </a:r>
                    </a:p>
                  </a:txBody>
                  <a:tcPr>
                    <a:solidFill>
                      <a:srgbClr val="FFCCCC"/>
                    </a:solidFill>
                  </a:tcPr>
                </a:tc>
              </a:tr>
              <a:tr h="22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Prince Edward Island</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a:t>
                      </a:r>
                    </a:p>
                  </a:txBody>
                  <a:tcPr>
                    <a:solidFill>
                      <a:schemeClr val="bg1"/>
                    </a:solidFill>
                  </a:tcPr>
                </a:tc>
              </a:tr>
              <a:tr h="223520">
                <a:tc>
                  <a:txBody>
                    <a:bodyPr/>
                    <a:lstStyle/>
                    <a:p>
                      <a:pPr algn="l"/>
                      <a:r>
                        <a:rPr lang="en-US" sz="1400" b="1" kern="1200" dirty="0" smtClean="0">
                          <a:solidFill>
                            <a:schemeClr val="tx1"/>
                          </a:solidFill>
                          <a:latin typeface="+mn-lt"/>
                          <a:ea typeface="+mn-ea"/>
                          <a:cs typeface="+mn-cs"/>
                        </a:rPr>
                        <a:t>Newfoundland</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6</a:t>
                      </a:r>
                    </a:p>
                  </a:txBody>
                  <a:tcPr>
                    <a:solidFill>
                      <a:srgbClr val="FFCCCC"/>
                    </a:solidFill>
                  </a:tcPr>
                </a:tc>
              </a:tr>
              <a:tr h="223520">
                <a:tc>
                  <a:txBody>
                    <a:bodyPr/>
                    <a:lstStyle/>
                    <a:p>
                      <a:pPr algn="l"/>
                      <a:r>
                        <a:rPr lang="en-US" sz="1400" b="1" kern="1200" dirty="0" smtClean="0">
                          <a:solidFill>
                            <a:schemeClr val="tx1"/>
                          </a:solidFill>
                          <a:latin typeface="+mn-lt"/>
                          <a:ea typeface="+mn-ea"/>
                          <a:cs typeface="+mn-cs"/>
                        </a:rPr>
                        <a:t>Yukon</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a:t>
                      </a:r>
                    </a:p>
                  </a:txBody>
                  <a:tcPr>
                    <a:solidFill>
                      <a:schemeClr val="bg1"/>
                    </a:solidFill>
                  </a:tcPr>
                </a:tc>
              </a:tr>
              <a:tr h="22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NWT/Nunavut</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Liver transplantation in Canada</a:t>
            </a:r>
            <a:endParaRPr lang="en-US" dirty="0"/>
          </a:p>
        </p:txBody>
      </p:sp>
      <p:pic>
        <p:nvPicPr>
          <p:cNvPr id="49154" name="Picture 2"/>
          <p:cNvPicPr>
            <a:picLocks noChangeAspect="1" noChangeArrowheads="1"/>
          </p:cNvPicPr>
          <p:nvPr/>
        </p:nvPicPr>
        <p:blipFill>
          <a:blip r:embed="rId3" cstate="print"/>
          <a:srcRect/>
          <a:stretch>
            <a:fillRect/>
          </a:stretch>
        </p:blipFill>
        <p:spPr bwMode="auto">
          <a:xfrm>
            <a:off x="957262" y="1905000"/>
            <a:ext cx="7229475" cy="3800475"/>
          </a:xfrm>
          <a:prstGeom prst="rect">
            <a:avLst/>
          </a:prstGeom>
          <a:noFill/>
          <a:ln w="9525">
            <a:noFill/>
            <a:miter lim="800000"/>
            <a:headEnd/>
            <a:tailEnd/>
          </a:ln>
        </p:spPr>
      </p:pic>
      <p:sp>
        <p:nvSpPr>
          <p:cNvPr id="4" name="TextBox 3"/>
          <p:cNvSpPr txBox="1"/>
          <p:nvPr/>
        </p:nvSpPr>
        <p:spPr>
          <a:xfrm>
            <a:off x="838200" y="6324600"/>
            <a:ext cx="4049507" cy="246221"/>
          </a:xfrm>
          <a:prstGeom prst="rect">
            <a:avLst/>
          </a:prstGeom>
          <a:noFill/>
        </p:spPr>
        <p:txBody>
          <a:bodyPr wrap="none" rtlCol="0">
            <a:spAutoFit/>
          </a:bodyPr>
          <a:lstStyle/>
          <a:p>
            <a:r>
              <a:rPr lang="en-US" sz="1000" dirty="0" smtClean="0"/>
              <a:t>Source: Canadian Organ Replacement Registry. Annual reports 2010, 2011</a:t>
            </a:r>
            <a:endParaRPr lang="en-US" sz="1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177" y="0"/>
            <a:ext cx="9144000" cy="6858000"/>
            <a:chOff x="0" y="0"/>
            <a:chExt cx="5760" cy="4320"/>
          </a:xfrm>
        </p:grpSpPr>
        <p:sp>
          <p:nvSpPr>
            <p:cNvPr id="4" name="Rectangle 3"/>
            <p:cNvSpPr>
              <a:spLocks noChangeArrowheads="1"/>
            </p:cNvSpPr>
            <p:nvPr/>
          </p:nvSpPr>
          <p:spPr bwMode="hidden">
            <a:xfrm>
              <a:off x="0" y="0"/>
              <a:ext cx="2208" cy="4320"/>
            </a:xfrm>
            <a:prstGeom prst="rect">
              <a:avLst/>
            </a:prstGeom>
            <a:gradFill rotWithShape="0">
              <a:gsLst>
                <a:gs pos="0">
                  <a:srgbClr val="BFBFBF"/>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5" name="Rectangle 4"/>
            <p:cNvSpPr>
              <a:spLocks noChangeArrowheads="1"/>
            </p:cNvSpPr>
            <p:nvPr/>
          </p:nvSpPr>
          <p:spPr bwMode="hidden">
            <a:xfrm>
              <a:off x="1081" y="1065"/>
              <a:ext cx="4679" cy="1596"/>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6" name="Group 5"/>
            <p:cNvGrpSpPr>
              <a:grpSpLocks/>
            </p:cNvGrpSpPr>
            <p:nvPr/>
          </p:nvGrpSpPr>
          <p:grpSpPr bwMode="auto">
            <a:xfrm>
              <a:off x="0" y="672"/>
              <a:ext cx="1806" cy="1989"/>
              <a:chOff x="0" y="672"/>
              <a:chExt cx="1806" cy="1989"/>
            </a:xfrm>
          </p:grpSpPr>
          <p:sp>
            <p:nvSpPr>
              <p:cNvPr id="7" name="Rectangle 6"/>
              <p:cNvSpPr>
                <a:spLocks noChangeArrowheads="1"/>
              </p:cNvSpPr>
              <p:nvPr userDrawn="1"/>
            </p:nvSpPr>
            <p:spPr bwMode="auto">
              <a:xfrm>
                <a:off x="361" y="2257"/>
                <a:ext cx="363" cy="40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8" name="Rectangle 7"/>
              <p:cNvSpPr>
                <a:spLocks noChangeArrowheads="1"/>
              </p:cNvSpPr>
              <p:nvPr userDrawn="1"/>
            </p:nvSpPr>
            <p:spPr bwMode="auto">
              <a:xfrm>
                <a:off x="1081" y="1065"/>
                <a:ext cx="362" cy="40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9" name="Rectangle 8"/>
              <p:cNvSpPr>
                <a:spLocks noChangeArrowheads="1"/>
              </p:cNvSpPr>
              <p:nvPr userDrawn="1"/>
            </p:nvSpPr>
            <p:spPr bwMode="auto">
              <a:xfrm>
                <a:off x="1437" y="672"/>
                <a:ext cx="369" cy="4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Rectangle 9"/>
              <p:cNvSpPr>
                <a:spLocks noChangeArrowheads="1"/>
              </p:cNvSpPr>
              <p:nvPr userDrawn="1"/>
            </p:nvSpPr>
            <p:spPr bwMode="auto">
              <a:xfrm>
                <a:off x="719" y="2257"/>
                <a:ext cx="368" cy="404"/>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Rectangle 10"/>
              <p:cNvSpPr>
                <a:spLocks noChangeArrowheads="1"/>
              </p:cNvSpPr>
              <p:nvPr userDrawn="1"/>
            </p:nvSpPr>
            <p:spPr bwMode="auto">
              <a:xfrm>
                <a:off x="1437" y="1065"/>
                <a:ext cx="369" cy="40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Rectangle 11"/>
              <p:cNvSpPr>
                <a:spLocks noChangeArrowheads="1"/>
              </p:cNvSpPr>
              <p:nvPr userDrawn="1"/>
            </p:nvSpPr>
            <p:spPr bwMode="auto">
              <a:xfrm>
                <a:off x="719" y="1464"/>
                <a:ext cx="368" cy="399"/>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Rectangle 12"/>
              <p:cNvSpPr>
                <a:spLocks noChangeArrowheads="1"/>
              </p:cNvSpPr>
              <p:nvPr userDrawn="1"/>
            </p:nvSpPr>
            <p:spPr bwMode="auto">
              <a:xfrm>
                <a:off x="0" y="1464"/>
                <a:ext cx="367" cy="399"/>
              </a:xfrm>
              <a:prstGeom prst="rect">
                <a:avLst/>
              </a:prstGeom>
              <a:solidFill>
                <a:srgbClr val="992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Rectangle 13"/>
              <p:cNvSpPr>
                <a:spLocks noChangeArrowheads="1"/>
              </p:cNvSpPr>
              <p:nvPr userDrawn="1"/>
            </p:nvSpPr>
            <p:spPr bwMode="auto">
              <a:xfrm>
                <a:off x="1081" y="1464"/>
                <a:ext cx="362" cy="3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Rectangle 14"/>
              <p:cNvSpPr>
                <a:spLocks noChangeArrowheads="1"/>
              </p:cNvSpPr>
              <p:nvPr userDrawn="1"/>
            </p:nvSpPr>
            <p:spPr bwMode="auto">
              <a:xfrm>
                <a:off x="361" y="1857"/>
                <a:ext cx="363" cy="406"/>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Rectangle 15"/>
              <p:cNvSpPr>
                <a:spLocks noChangeArrowheads="1"/>
              </p:cNvSpPr>
              <p:nvPr userDrawn="1"/>
            </p:nvSpPr>
            <p:spPr bwMode="auto">
              <a:xfrm>
                <a:off x="719" y="1857"/>
                <a:ext cx="368" cy="40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smtClean="0">
                  <a:ln>
                    <a:noFill/>
                  </a:ln>
                  <a:solidFill>
                    <a:srgbClr val="000000"/>
                  </a:solidFill>
                  <a:effectLst/>
                  <a:uLnTx/>
                  <a:uFillTx/>
                  <a:latin typeface="Times New Roman" pitchFamily="18" charset="0"/>
                </a:endParaRPr>
              </a:p>
            </p:txBody>
          </p:sp>
        </p:grpSp>
      </p:grpSp>
      <p:sp>
        <p:nvSpPr>
          <p:cNvPr id="2" name="Title 1"/>
          <p:cNvSpPr>
            <a:spLocks noGrp="1"/>
          </p:cNvSpPr>
          <p:nvPr>
            <p:ph type="title"/>
          </p:nvPr>
        </p:nvSpPr>
        <p:spPr>
          <a:xfrm>
            <a:off x="2133600" y="2947988"/>
            <a:ext cx="7772400" cy="1362075"/>
          </a:xfrm>
        </p:spPr>
        <p:txBody>
          <a:bodyPr/>
          <a:lstStyle/>
          <a:p>
            <a:r>
              <a:rPr lang="en-US" dirty="0" smtClean="0">
                <a:solidFill>
                  <a:schemeClr val="bg1"/>
                </a:solidFill>
              </a:rPr>
              <a:t>Costs of liver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en-US" dirty="0" smtClean="0"/>
              <a:t>Hospitalizations for hepatitis C-related conditions is are increasing</a:t>
            </a:r>
            <a:endParaRPr lang="en-US" dirty="0"/>
          </a:p>
        </p:txBody>
      </p:sp>
      <p:pic>
        <p:nvPicPr>
          <p:cNvPr id="50178" name="Picture 2"/>
          <p:cNvPicPr>
            <a:picLocks noChangeAspect="1" noChangeArrowheads="1"/>
          </p:cNvPicPr>
          <p:nvPr/>
        </p:nvPicPr>
        <p:blipFill>
          <a:blip r:embed="rId3" cstate="print"/>
          <a:srcRect/>
          <a:stretch>
            <a:fillRect/>
          </a:stretch>
        </p:blipFill>
        <p:spPr bwMode="auto">
          <a:xfrm>
            <a:off x="1143000" y="2895600"/>
            <a:ext cx="7010400" cy="3231284"/>
          </a:xfrm>
          <a:prstGeom prst="rect">
            <a:avLst/>
          </a:prstGeom>
          <a:noFill/>
          <a:ln w="9525">
            <a:noFill/>
            <a:miter lim="800000"/>
            <a:headEnd/>
            <a:tailEnd/>
          </a:ln>
        </p:spPr>
      </p:pic>
      <p:sp>
        <p:nvSpPr>
          <p:cNvPr id="4" name="TextBox 3"/>
          <p:cNvSpPr txBox="1"/>
          <p:nvPr/>
        </p:nvSpPr>
        <p:spPr>
          <a:xfrm>
            <a:off x="1615113" y="6357675"/>
            <a:ext cx="3284874" cy="246221"/>
          </a:xfrm>
          <a:prstGeom prst="rect">
            <a:avLst/>
          </a:prstGeom>
          <a:noFill/>
        </p:spPr>
        <p:txBody>
          <a:bodyPr wrap="none" rtlCol="0">
            <a:spAutoFit/>
          </a:bodyPr>
          <a:lstStyle/>
          <a:p>
            <a:r>
              <a:rPr lang="en-US" sz="1000" dirty="0" smtClean="0"/>
              <a:t>Source:  Myers RP, et al. Can J </a:t>
            </a:r>
            <a:r>
              <a:rPr lang="en-US" sz="1000" dirty="0" err="1" smtClean="0"/>
              <a:t>Gastroenterol</a:t>
            </a:r>
            <a:r>
              <a:rPr lang="en-US" sz="1000" dirty="0" smtClean="0"/>
              <a:t> 2008;22:381-7</a:t>
            </a:r>
            <a:endParaRPr lang="en-US" sz="1000" dirty="0"/>
          </a:p>
        </p:txBody>
      </p:sp>
      <p:sp>
        <p:nvSpPr>
          <p:cNvPr id="3" name="Rectangle 2"/>
          <p:cNvSpPr/>
          <p:nvPr/>
        </p:nvSpPr>
        <p:spPr>
          <a:xfrm>
            <a:off x="1295400" y="2057400"/>
            <a:ext cx="7171074" cy="707886"/>
          </a:xfrm>
          <a:prstGeom prst="rect">
            <a:avLst/>
          </a:prstGeom>
        </p:spPr>
        <p:txBody>
          <a:bodyPr wrap="square">
            <a:spAutoFit/>
          </a:bodyPr>
          <a:lstStyle/>
          <a:p>
            <a:pPr algn="ctr"/>
            <a:r>
              <a:rPr lang="en-US" sz="2000" dirty="0" smtClean="0"/>
              <a:t>Liver-related hospitalizations for HCV-related conditions in Calgary health Region by year</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76" y="609600"/>
            <a:ext cx="8229600" cy="1143000"/>
          </a:xfrm>
        </p:spPr>
        <p:txBody>
          <a:bodyPr>
            <a:normAutofit fontScale="90000"/>
          </a:bodyPr>
          <a:lstStyle/>
          <a:p>
            <a:r>
              <a:rPr lang="en-US" dirty="0" smtClean="0"/>
              <a:t>The  number of procedures in patients</a:t>
            </a:r>
            <a:br>
              <a:rPr lang="en-US" dirty="0" smtClean="0"/>
            </a:br>
            <a:r>
              <a:rPr lang="en-US" dirty="0" smtClean="0"/>
              <a:t>with liver disease is increasing</a:t>
            </a:r>
            <a:endParaRPr lang="en-US" dirty="0"/>
          </a:p>
        </p:txBody>
      </p:sp>
      <p:pic>
        <p:nvPicPr>
          <p:cNvPr id="51202" name="Picture 2"/>
          <p:cNvPicPr>
            <a:picLocks noChangeAspect="1" noChangeArrowheads="1"/>
          </p:cNvPicPr>
          <p:nvPr/>
        </p:nvPicPr>
        <p:blipFill>
          <a:blip r:embed="rId3" cstate="print"/>
          <a:srcRect/>
          <a:stretch>
            <a:fillRect/>
          </a:stretch>
        </p:blipFill>
        <p:spPr bwMode="auto">
          <a:xfrm>
            <a:off x="1295400" y="2514600"/>
            <a:ext cx="6691776" cy="3568354"/>
          </a:xfrm>
          <a:prstGeom prst="rect">
            <a:avLst/>
          </a:prstGeom>
          <a:noFill/>
          <a:ln w="9525">
            <a:noFill/>
            <a:miter lim="800000"/>
            <a:headEnd/>
            <a:tailEnd/>
          </a:ln>
        </p:spPr>
      </p:pic>
      <p:sp>
        <p:nvSpPr>
          <p:cNvPr id="4" name="TextBox 3"/>
          <p:cNvSpPr txBox="1"/>
          <p:nvPr/>
        </p:nvSpPr>
        <p:spPr>
          <a:xfrm>
            <a:off x="1981200" y="6248400"/>
            <a:ext cx="2805576" cy="246221"/>
          </a:xfrm>
          <a:prstGeom prst="rect">
            <a:avLst/>
          </a:prstGeom>
          <a:noFill/>
        </p:spPr>
        <p:txBody>
          <a:bodyPr wrap="none" rtlCol="0">
            <a:spAutoFit/>
          </a:bodyPr>
          <a:lstStyle/>
          <a:p>
            <a:r>
              <a:rPr lang="en-US" sz="1000" dirty="0" smtClean="0"/>
              <a:t>Source: Federico CA, et al. </a:t>
            </a:r>
            <a:r>
              <a:rPr lang="en-US" sz="1000" dirty="0" err="1" smtClean="0"/>
              <a:t>Liv</a:t>
            </a:r>
            <a:r>
              <a:rPr lang="en-US" sz="1000" dirty="0" smtClean="0"/>
              <a:t> </a:t>
            </a:r>
            <a:r>
              <a:rPr lang="en-US" sz="1000" dirty="0" err="1" smtClean="0"/>
              <a:t>Int</a:t>
            </a:r>
            <a:r>
              <a:rPr lang="en-US" sz="1000" dirty="0" smtClean="0"/>
              <a:t> 2012;32:815-25. </a:t>
            </a:r>
            <a:endParaRPr lang="en-US" sz="1000" dirty="0"/>
          </a:p>
        </p:txBody>
      </p:sp>
      <p:sp>
        <p:nvSpPr>
          <p:cNvPr id="3" name="Rectangle 2"/>
          <p:cNvSpPr/>
          <p:nvPr/>
        </p:nvSpPr>
        <p:spPr>
          <a:xfrm>
            <a:off x="1205376" y="1861807"/>
            <a:ext cx="6781800" cy="400110"/>
          </a:xfrm>
          <a:prstGeom prst="rect">
            <a:avLst/>
          </a:prstGeom>
        </p:spPr>
        <p:txBody>
          <a:bodyPr wrap="square">
            <a:spAutoFit/>
          </a:bodyPr>
          <a:lstStyle/>
          <a:p>
            <a:pPr algn="ctr"/>
            <a:r>
              <a:rPr lang="en-US" sz="2000" dirty="0" smtClean="0"/>
              <a:t>Procedures in patients with liver disease by year</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8229600" cy="1143000"/>
          </a:xfrm>
        </p:spPr>
        <p:txBody>
          <a:bodyPr>
            <a:normAutofit fontScale="90000"/>
          </a:bodyPr>
          <a:lstStyle/>
          <a:p>
            <a:r>
              <a:rPr lang="en-US" dirty="0" smtClean="0"/>
              <a:t>Cancer treatment procedures in patients with liver disease</a:t>
            </a:r>
            <a:endParaRPr lang="en-US" u="sng" dirty="0"/>
          </a:p>
        </p:txBody>
      </p:sp>
      <p:pic>
        <p:nvPicPr>
          <p:cNvPr id="1026" name="Picture 2"/>
          <p:cNvPicPr>
            <a:picLocks noChangeAspect="1" noChangeArrowheads="1"/>
          </p:cNvPicPr>
          <p:nvPr/>
        </p:nvPicPr>
        <p:blipFill>
          <a:blip r:embed="rId3" cstate="print"/>
          <a:srcRect/>
          <a:stretch>
            <a:fillRect/>
          </a:stretch>
        </p:blipFill>
        <p:spPr bwMode="auto">
          <a:xfrm>
            <a:off x="971550" y="2438400"/>
            <a:ext cx="6915150" cy="3677104"/>
          </a:xfrm>
          <a:prstGeom prst="rect">
            <a:avLst/>
          </a:prstGeom>
          <a:noFill/>
          <a:ln w="9525">
            <a:noFill/>
            <a:miter lim="800000"/>
            <a:headEnd/>
            <a:tailEnd/>
          </a:ln>
        </p:spPr>
      </p:pic>
      <p:sp>
        <p:nvSpPr>
          <p:cNvPr id="6" name="TextBox 5"/>
          <p:cNvSpPr txBox="1"/>
          <p:nvPr/>
        </p:nvSpPr>
        <p:spPr>
          <a:xfrm>
            <a:off x="1524000" y="6248400"/>
            <a:ext cx="2805576" cy="246221"/>
          </a:xfrm>
          <a:prstGeom prst="rect">
            <a:avLst/>
          </a:prstGeom>
          <a:noFill/>
        </p:spPr>
        <p:txBody>
          <a:bodyPr wrap="none" rtlCol="0">
            <a:spAutoFit/>
          </a:bodyPr>
          <a:lstStyle/>
          <a:p>
            <a:r>
              <a:rPr lang="en-US" sz="1000" dirty="0" smtClean="0"/>
              <a:t>Source: Federico CA, et al. </a:t>
            </a:r>
            <a:r>
              <a:rPr lang="en-US" sz="1000" dirty="0" err="1" smtClean="0"/>
              <a:t>Liv</a:t>
            </a:r>
            <a:r>
              <a:rPr lang="en-US" sz="1000" dirty="0" smtClean="0"/>
              <a:t> </a:t>
            </a:r>
            <a:r>
              <a:rPr lang="en-US" sz="1000" dirty="0" err="1" smtClean="0"/>
              <a:t>Int</a:t>
            </a:r>
            <a:r>
              <a:rPr lang="en-US" sz="1000" dirty="0" smtClean="0"/>
              <a:t> 2012;32:815-25. </a:t>
            </a:r>
            <a:endParaRPr lang="en-US" sz="1000" dirty="0"/>
          </a:p>
        </p:txBody>
      </p:sp>
      <p:sp>
        <p:nvSpPr>
          <p:cNvPr id="2" name="Rectangle 1"/>
          <p:cNvSpPr/>
          <p:nvPr/>
        </p:nvSpPr>
        <p:spPr>
          <a:xfrm>
            <a:off x="1257300" y="1981200"/>
            <a:ext cx="6629400" cy="400110"/>
          </a:xfrm>
          <a:prstGeom prst="rect">
            <a:avLst/>
          </a:prstGeom>
        </p:spPr>
        <p:txBody>
          <a:bodyPr wrap="square">
            <a:spAutoFit/>
          </a:bodyPr>
          <a:lstStyle/>
          <a:p>
            <a:pPr algn="ctr"/>
            <a:r>
              <a:rPr lang="en-US" sz="2000" dirty="0"/>
              <a:t>Procedures in patients with liver </a:t>
            </a:r>
            <a:r>
              <a:rPr lang="en-US" sz="2000" dirty="0" smtClean="0"/>
              <a:t>cancer by </a:t>
            </a:r>
            <a:r>
              <a:rPr lang="en-US" sz="2000" dirty="0"/>
              <a:t>year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172200"/>
            <a:ext cx="3147015" cy="246221"/>
          </a:xfrm>
          <a:prstGeom prst="rect">
            <a:avLst/>
          </a:prstGeom>
          <a:noFill/>
        </p:spPr>
        <p:txBody>
          <a:bodyPr wrap="none" rtlCol="0">
            <a:spAutoFit/>
          </a:bodyPr>
          <a:lstStyle/>
          <a:p>
            <a:r>
              <a:rPr lang="en-US" sz="1000" dirty="0" smtClean="0"/>
              <a:t>Source: Canadian Institutes of Health Information. 2012. </a:t>
            </a:r>
            <a:endParaRPr lang="en-US" sz="1000" dirty="0"/>
          </a:p>
        </p:txBody>
      </p:sp>
      <p:sp>
        <p:nvSpPr>
          <p:cNvPr id="4" name="Title 3"/>
          <p:cNvSpPr>
            <a:spLocks noGrp="1"/>
          </p:cNvSpPr>
          <p:nvPr>
            <p:ph type="title"/>
          </p:nvPr>
        </p:nvSpPr>
        <p:spPr>
          <a:xfrm>
            <a:off x="457200" y="990600"/>
            <a:ext cx="8229600" cy="1143000"/>
          </a:xfrm>
        </p:spPr>
        <p:txBody>
          <a:bodyPr>
            <a:normAutofit fontScale="90000"/>
          </a:bodyPr>
          <a:lstStyle/>
          <a:p>
            <a:r>
              <a:rPr lang="en-US" dirty="0" smtClean="0"/>
              <a:t>In-hospital costs for procedures for </a:t>
            </a:r>
            <a:br>
              <a:rPr lang="en-US" dirty="0" smtClean="0"/>
            </a:br>
            <a:r>
              <a:rPr lang="en-US" dirty="0" smtClean="0"/>
              <a:t>liver disease patients 2006-2009</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12679523"/>
              </p:ext>
            </p:extLst>
          </p:nvPr>
        </p:nvGraphicFramePr>
        <p:xfrm>
          <a:off x="381000" y="2590800"/>
          <a:ext cx="8382000" cy="2712720"/>
        </p:xfrm>
        <a:graphic>
          <a:graphicData uri="http://schemas.openxmlformats.org/drawingml/2006/table">
            <a:tbl>
              <a:tblPr firstRow="1" bandRow="1">
                <a:tableStyleId>{5C22544A-7EE6-4342-B048-85BDC9FD1C3A}</a:tableStyleId>
              </a:tblPr>
              <a:tblGrid>
                <a:gridCol w="4191000"/>
                <a:gridCol w="4191000"/>
              </a:tblGrid>
              <a:tr h="457200">
                <a:tc>
                  <a:txBody>
                    <a:bodyPr/>
                    <a:lstStyle/>
                    <a:p>
                      <a:pPr algn="ctr"/>
                      <a:r>
                        <a:rPr lang="en-US" sz="1800" b="1" kern="1200" dirty="0" smtClean="0">
                          <a:solidFill>
                            <a:schemeClr val="bg1"/>
                          </a:solidFill>
                          <a:latin typeface="+mn-lt"/>
                          <a:ea typeface="+mn-ea"/>
                          <a:cs typeface="+mn-cs"/>
                        </a:rPr>
                        <a:t>Diagnosis</a:t>
                      </a:r>
                    </a:p>
                  </a:txBody>
                  <a:tcPr>
                    <a:solidFill>
                      <a:srgbClr val="C00000"/>
                    </a:solidFill>
                  </a:tcPr>
                </a:tc>
                <a:tc>
                  <a:txBody>
                    <a:bodyPr/>
                    <a:lstStyle/>
                    <a:p>
                      <a:pPr algn="ctr"/>
                      <a:r>
                        <a:rPr lang="en-US" sz="1800" b="1" kern="1200" dirty="0" smtClean="0">
                          <a:solidFill>
                            <a:schemeClr val="lt1"/>
                          </a:solidFill>
                          <a:latin typeface="+mn-lt"/>
                          <a:ea typeface="+mn-ea"/>
                          <a:cs typeface="+mn-cs"/>
                        </a:rPr>
                        <a:t>In-hospital costs ($)</a:t>
                      </a:r>
                    </a:p>
                  </a:txBody>
                  <a:tcPr>
                    <a:solidFill>
                      <a:schemeClr val="tx1"/>
                    </a:solidFill>
                  </a:tcPr>
                </a:tc>
              </a:tr>
              <a:tr h="314960">
                <a:tc>
                  <a:txBody>
                    <a:bodyPr/>
                    <a:lstStyle/>
                    <a:p>
                      <a:pPr algn="l"/>
                      <a:r>
                        <a:rPr lang="en-US" sz="1600" b="1" kern="1200" dirty="0" smtClean="0">
                          <a:solidFill>
                            <a:schemeClr val="tx1"/>
                          </a:solidFill>
                          <a:latin typeface="+mn-lt"/>
                          <a:ea typeface="+mn-ea"/>
                          <a:cs typeface="+mn-cs"/>
                        </a:rPr>
                        <a:t>GI</a:t>
                      </a:r>
                      <a:r>
                        <a:rPr lang="en-US" sz="1600" b="1" kern="1200" baseline="0" dirty="0" smtClean="0">
                          <a:solidFill>
                            <a:schemeClr val="tx1"/>
                          </a:solidFill>
                          <a:latin typeface="+mn-lt"/>
                          <a:ea typeface="+mn-ea"/>
                          <a:cs typeface="+mn-cs"/>
                        </a:rPr>
                        <a:t> bleed</a:t>
                      </a:r>
                      <a:endParaRPr lang="en-US" sz="1600" b="1" kern="1200" dirty="0" smtClean="0">
                        <a:solidFill>
                          <a:schemeClr val="tx1"/>
                        </a:solidFill>
                        <a:latin typeface="+mn-lt"/>
                        <a:ea typeface="+mn-ea"/>
                        <a:cs typeface="+mn-cs"/>
                      </a:endParaRPr>
                    </a:p>
                  </a:txBody>
                  <a:tcPr>
                    <a:solidFill>
                      <a:schemeClr val="bg1"/>
                    </a:solidFill>
                  </a:tcPr>
                </a:tc>
                <a:tc>
                  <a:txBody>
                    <a:bodyPr/>
                    <a:lstStyle/>
                    <a:p>
                      <a:pPr algn="ctr"/>
                      <a:r>
                        <a:rPr lang="en-US" sz="1600" b="1" kern="1200" dirty="0" smtClean="0">
                          <a:solidFill>
                            <a:schemeClr val="tx1"/>
                          </a:solidFill>
                          <a:latin typeface="+mn-lt"/>
                          <a:ea typeface="+mn-ea"/>
                          <a:cs typeface="+mn-cs"/>
                        </a:rPr>
                        <a:t>54,498,246</a:t>
                      </a:r>
                    </a:p>
                  </a:txBody>
                  <a:tcPr>
                    <a:solidFill>
                      <a:schemeClr val="bg1"/>
                    </a:solidFill>
                  </a:tcPr>
                </a:tc>
              </a:tr>
              <a:tr h="314960">
                <a:tc>
                  <a:txBody>
                    <a:bodyPr/>
                    <a:lstStyle/>
                    <a:p>
                      <a:pPr algn="l"/>
                      <a:r>
                        <a:rPr lang="en-US" sz="1600" b="1" kern="1200" dirty="0" smtClean="0">
                          <a:solidFill>
                            <a:schemeClr val="tx1"/>
                          </a:solidFill>
                          <a:latin typeface="+mn-lt"/>
                          <a:ea typeface="+mn-ea"/>
                          <a:cs typeface="+mn-cs"/>
                        </a:rPr>
                        <a:t>Liver transplant</a:t>
                      </a:r>
                    </a:p>
                  </a:txBody>
                  <a:tcPr>
                    <a:solidFill>
                      <a:srgbClr val="FFCCCC"/>
                    </a:solidFill>
                  </a:tcPr>
                </a:tc>
                <a:tc>
                  <a:txBody>
                    <a:bodyPr/>
                    <a:lstStyle/>
                    <a:p>
                      <a:pPr algn="ctr"/>
                      <a:r>
                        <a:rPr lang="en-US" sz="1600" b="1" kern="1200" dirty="0" smtClean="0">
                          <a:solidFill>
                            <a:schemeClr val="tx1"/>
                          </a:solidFill>
                          <a:latin typeface="+mn-lt"/>
                          <a:ea typeface="+mn-ea"/>
                          <a:cs typeface="+mn-cs"/>
                        </a:rPr>
                        <a:t>28,521,333</a:t>
                      </a:r>
                    </a:p>
                  </a:txBody>
                  <a:tcPr>
                    <a:solidFill>
                      <a:srgbClr val="FFCCCC"/>
                    </a:solidFill>
                  </a:tcPr>
                </a:tc>
              </a:tr>
              <a:tr h="314960">
                <a:tc>
                  <a:txBody>
                    <a:bodyPr/>
                    <a:lstStyle/>
                    <a:p>
                      <a:pPr algn="l"/>
                      <a:r>
                        <a:rPr lang="en-US" sz="1600" b="1" kern="1200" dirty="0" smtClean="0">
                          <a:solidFill>
                            <a:schemeClr val="tx1"/>
                          </a:solidFill>
                          <a:latin typeface="+mn-lt"/>
                          <a:ea typeface="+mn-ea"/>
                          <a:cs typeface="+mn-cs"/>
                        </a:rPr>
                        <a:t>Other major intervention</a:t>
                      </a:r>
                    </a:p>
                  </a:txBody>
                  <a:tcPr>
                    <a:solidFill>
                      <a:schemeClr val="bg1"/>
                    </a:solidFill>
                  </a:tcPr>
                </a:tc>
                <a:tc>
                  <a:txBody>
                    <a:bodyPr/>
                    <a:lstStyle/>
                    <a:p>
                      <a:pPr algn="ctr"/>
                      <a:r>
                        <a:rPr lang="en-US" sz="1600" b="1" kern="1200" dirty="0" smtClean="0">
                          <a:solidFill>
                            <a:schemeClr val="tx1"/>
                          </a:solidFill>
                          <a:latin typeface="+mn-lt"/>
                          <a:ea typeface="+mn-ea"/>
                          <a:cs typeface="+mn-cs"/>
                        </a:rPr>
                        <a:t>32,818,416</a:t>
                      </a:r>
                    </a:p>
                  </a:txBody>
                  <a:tcPr>
                    <a:solidFill>
                      <a:schemeClr val="bg1"/>
                    </a:solidFill>
                  </a:tcPr>
                </a:tc>
              </a:tr>
              <a:tr h="314960">
                <a:tc>
                  <a:txBody>
                    <a:bodyPr/>
                    <a:lstStyle/>
                    <a:p>
                      <a:pPr algn="l"/>
                      <a:r>
                        <a:rPr lang="en-US" sz="1600" b="1" kern="1200" dirty="0" smtClean="0">
                          <a:solidFill>
                            <a:schemeClr val="tx1"/>
                          </a:solidFill>
                          <a:latin typeface="+mn-lt"/>
                          <a:ea typeface="+mn-ea"/>
                          <a:cs typeface="+mn-cs"/>
                        </a:rPr>
                        <a:t>Cirrhosis/alcoholic</a:t>
                      </a:r>
                      <a:r>
                        <a:rPr lang="en-US" sz="1600" b="1" kern="1200" baseline="0" dirty="0" smtClean="0">
                          <a:solidFill>
                            <a:schemeClr val="tx1"/>
                          </a:solidFill>
                          <a:latin typeface="+mn-lt"/>
                          <a:ea typeface="+mn-ea"/>
                          <a:cs typeface="+mn-cs"/>
                        </a:rPr>
                        <a:t> hepatitis</a:t>
                      </a:r>
                      <a:endParaRPr lang="en-US" sz="1600" b="1" kern="1200" dirty="0" smtClean="0">
                        <a:solidFill>
                          <a:schemeClr val="tx1"/>
                        </a:solidFill>
                        <a:latin typeface="+mn-lt"/>
                        <a:ea typeface="+mn-ea"/>
                        <a:cs typeface="+mn-cs"/>
                      </a:endParaRPr>
                    </a:p>
                  </a:txBody>
                  <a:tcPr>
                    <a:solidFill>
                      <a:srgbClr val="FFCCCC"/>
                    </a:solidFill>
                  </a:tcPr>
                </a:tc>
                <a:tc>
                  <a:txBody>
                    <a:bodyPr/>
                    <a:lstStyle/>
                    <a:p>
                      <a:pPr algn="ctr"/>
                      <a:r>
                        <a:rPr lang="en-US" sz="1600" b="1" kern="1200" dirty="0" smtClean="0">
                          <a:solidFill>
                            <a:schemeClr val="tx1"/>
                          </a:solidFill>
                          <a:latin typeface="+mn-lt"/>
                          <a:ea typeface="+mn-ea"/>
                          <a:cs typeface="+mn-cs"/>
                        </a:rPr>
                        <a:t>31,000,037</a:t>
                      </a:r>
                    </a:p>
                  </a:txBody>
                  <a:tcPr>
                    <a:solidFill>
                      <a:srgbClr val="FFCCCC"/>
                    </a:solidFill>
                  </a:tcPr>
                </a:tc>
              </a:tr>
              <a:tr h="314960">
                <a:tc>
                  <a:txBody>
                    <a:bodyPr/>
                    <a:lstStyle/>
                    <a:p>
                      <a:pPr algn="l"/>
                      <a:r>
                        <a:rPr lang="en-US" sz="1600" b="1" kern="1200" dirty="0" smtClean="0">
                          <a:solidFill>
                            <a:schemeClr val="tx1"/>
                          </a:solidFill>
                          <a:latin typeface="+mn-lt"/>
                          <a:ea typeface="+mn-ea"/>
                          <a:cs typeface="+mn-cs"/>
                        </a:rPr>
                        <a:t>Other liver disease (excluding malignancy)</a:t>
                      </a:r>
                    </a:p>
                  </a:txBody>
                  <a:tcPr>
                    <a:solidFill>
                      <a:schemeClr val="bg1"/>
                    </a:solidFill>
                  </a:tcPr>
                </a:tc>
                <a:tc>
                  <a:txBody>
                    <a:bodyPr/>
                    <a:lstStyle/>
                    <a:p>
                      <a:pPr algn="ctr"/>
                      <a:r>
                        <a:rPr lang="en-US" sz="1600" b="1" kern="1200" dirty="0" smtClean="0">
                          <a:solidFill>
                            <a:schemeClr val="tx1"/>
                          </a:solidFill>
                          <a:latin typeface="+mn-lt"/>
                          <a:ea typeface="+mn-ea"/>
                          <a:cs typeface="+mn-cs"/>
                        </a:rPr>
                        <a:t>10,266,708</a:t>
                      </a:r>
                    </a:p>
                  </a:txBody>
                  <a:tcPr>
                    <a:solidFill>
                      <a:schemeClr val="bg1"/>
                    </a:solidFill>
                  </a:tcPr>
                </a:tc>
              </a:tr>
              <a:tr h="314960">
                <a:tc>
                  <a:txBody>
                    <a:bodyPr/>
                    <a:lstStyle/>
                    <a:p>
                      <a:pPr algn="l"/>
                      <a:r>
                        <a:rPr lang="en-US" sz="1600" b="1" kern="1200" dirty="0" smtClean="0">
                          <a:solidFill>
                            <a:schemeClr val="tx1"/>
                          </a:solidFill>
                          <a:latin typeface="+mn-lt"/>
                          <a:ea typeface="+mn-ea"/>
                          <a:cs typeface="+mn-cs"/>
                        </a:rPr>
                        <a:t>Total</a:t>
                      </a:r>
                    </a:p>
                  </a:txBody>
                  <a:tcPr>
                    <a:solidFill>
                      <a:srgbClr val="FFCCCC"/>
                    </a:solidFill>
                  </a:tcPr>
                </a:tc>
                <a:tc>
                  <a:txBody>
                    <a:bodyPr/>
                    <a:lstStyle/>
                    <a:p>
                      <a:pPr algn="ctr"/>
                      <a:r>
                        <a:rPr lang="en-US" sz="1600" b="1" kern="1200" dirty="0" smtClean="0">
                          <a:solidFill>
                            <a:schemeClr val="tx1"/>
                          </a:solidFill>
                          <a:latin typeface="+mn-lt"/>
                          <a:ea typeface="+mn-ea"/>
                          <a:cs typeface="+mn-cs"/>
                        </a:rPr>
                        <a:t>157,104,740</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8229600" cy="1143000"/>
          </a:xfrm>
        </p:spPr>
        <p:txBody>
          <a:bodyPr>
            <a:normAutofit fontScale="90000"/>
          </a:bodyPr>
          <a:lstStyle/>
          <a:p>
            <a:r>
              <a:rPr lang="en-US" dirty="0" smtClean="0"/>
              <a:t>Distribution of chronic hepatitis B in the top 7 provinces</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981200" y="2008392"/>
            <a:ext cx="5105400" cy="4130566"/>
          </a:xfrm>
          <a:prstGeom prst="rect">
            <a:avLst/>
          </a:prstGeom>
          <a:noFill/>
          <a:ln w="9525">
            <a:noFill/>
            <a:miter lim="800000"/>
            <a:headEnd/>
            <a:tailEnd/>
          </a:ln>
        </p:spPr>
      </p:pic>
      <p:sp>
        <p:nvSpPr>
          <p:cNvPr id="4" name="TextBox 3"/>
          <p:cNvSpPr txBox="1"/>
          <p:nvPr/>
        </p:nvSpPr>
        <p:spPr>
          <a:xfrm>
            <a:off x="457200" y="6219855"/>
            <a:ext cx="3429000" cy="400110"/>
          </a:xfrm>
          <a:prstGeom prst="rect">
            <a:avLst/>
          </a:prstGeom>
          <a:noFill/>
        </p:spPr>
        <p:txBody>
          <a:bodyPr wrap="square" rtlCol="0">
            <a:spAutoFit/>
          </a:bodyPr>
          <a:lstStyle/>
          <a:p>
            <a:r>
              <a:rPr lang="en-US" sz="1000" dirty="0" err="1" smtClean="0"/>
              <a:t>Leber</a:t>
            </a:r>
            <a:r>
              <a:rPr lang="en-US" sz="1000" dirty="0" smtClean="0"/>
              <a:t> et al. The prevalence of hepatitis B in Canada. </a:t>
            </a:r>
          </a:p>
          <a:p>
            <a:r>
              <a:rPr lang="en-US" sz="1000" dirty="0" smtClean="0"/>
              <a:t>Submitted manuscript</a:t>
            </a:r>
            <a:endParaRPr lang="en-US" sz="1000" dirty="0"/>
          </a:p>
        </p:txBody>
      </p:sp>
      <p:grpSp>
        <p:nvGrpSpPr>
          <p:cNvPr id="12" name="Group 11"/>
          <p:cNvGrpSpPr/>
          <p:nvPr/>
        </p:nvGrpSpPr>
        <p:grpSpPr>
          <a:xfrm>
            <a:off x="6799382" y="2008392"/>
            <a:ext cx="1126158" cy="1647432"/>
            <a:chOff x="7010400" y="1421174"/>
            <a:chExt cx="1417376" cy="1963158"/>
          </a:xfrm>
        </p:grpSpPr>
        <p:sp>
          <p:nvSpPr>
            <p:cNvPr id="5" name="TextBox 4"/>
            <p:cNvSpPr txBox="1"/>
            <p:nvPr/>
          </p:nvSpPr>
          <p:spPr>
            <a:xfrm>
              <a:off x="7010400" y="1421174"/>
              <a:ext cx="755143" cy="307777"/>
            </a:xfrm>
            <a:prstGeom prst="rect">
              <a:avLst/>
            </a:prstGeom>
            <a:solidFill>
              <a:schemeClr val="bg1"/>
            </a:solidFill>
          </p:spPr>
          <p:txBody>
            <a:bodyPr wrap="none" rtlCol="0">
              <a:spAutoFit/>
            </a:bodyPr>
            <a:lstStyle/>
            <a:p>
              <a:r>
                <a:rPr lang="en-US" sz="1400" b="1" dirty="0" smtClean="0"/>
                <a:t>Ontario</a:t>
              </a:r>
              <a:endParaRPr lang="en-US" sz="1400" b="1" dirty="0"/>
            </a:p>
          </p:txBody>
        </p:sp>
        <p:sp>
          <p:nvSpPr>
            <p:cNvPr id="6" name="TextBox 5"/>
            <p:cNvSpPr txBox="1"/>
            <p:nvPr/>
          </p:nvSpPr>
          <p:spPr>
            <a:xfrm>
              <a:off x="7010400" y="1697071"/>
              <a:ext cx="1352486" cy="307777"/>
            </a:xfrm>
            <a:prstGeom prst="rect">
              <a:avLst/>
            </a:prstGeom>
            <a:solidFill>
              <a:schemeClr val="bg1"/>
            </a:solidFill>
          </p:spPr>
          <p:txBody>
            <a:bodyPr wrap="none" rtlCol="0">
              <a:spAutoFit/>
            </a:bodyPr>
            <a:lstStyle/>
            <a:p>
              <a:r>
                <a:rPr lang="en-US" sz="1400" b="1" dirty="0" smtClean="0"/>
                <a:t>Atlantic Canada</a:t>
              </a:r>
              <a:endParaRPr lang="en-US" sz="1400" b="1" dirty="0"/>
            </a:p>
          </p:txBody>
        </p:sp>
        <p:sp>
          <p:nvSpPr>
            <p:cNvPr id="7" name="TextBox 6"/>
            <p:cNvSpPr txBox="1"/>
            <p:nvPr/>
          </p:nvSpPr>
          <p:spPr>
            <a:xfrm>
              <a:off x="7010400" y="1972968"/>
              <a:ext cx="755335" cy="307777"/>
            </a:xfrm>
            <a:prstGeom prst="rect">
              <a:avLst/>
            </a:prstGeom>
            <a:solidFill>
              <a:schemeClr val="bg1"/>
            </a:solidFill>
          </p:spPr>
          <p:txBody>
            <a:bodyPr wrap="none" rtlCol="0">
              <a:spAutoFit/>
            </a:bodyPr>
            <a:lstStyle/>
            <a:p>
              <a:r>
                <a:rPr lang="en-US" sz="1400" b="1" dirty="0" smtClean="0"/>
                <a:t>Quebec</a:t>
              </a:r>
              <a:endParaRPr lang="en-US" sz="1400" b="1" dirty="0"/>
            </a:p>
          </p:txBody>
        </p:sp>
        <p:sp>
          <p:nvSpPr>
            <p:cNvPr id="8" name="TextBox 7"/>
            <p:cNvSpPr txBox="1"/>
            <p:nvPr/>
          </p:nvSpPr>
          <p:spPr>
            <a:xfrm>
              <a:off x="7010400" y="2248865"/>
              <a:ext cx="912301" cy="307777"/>
            </a:xfrm>
            <a:prstGeom prst="rect">
              <a:avLst/>
            </a:prstGeom>
            <a:solidFill>
              <a:schemeClr val="bg1"/>
            </a:solidFill>
          </p:spPr>
          <p:txBody>
            <a:bodyPr wrap="none" rtlCol="0">
              <a:spAutoFit/>
            </a:bodyPr>
            <a:lstStyle/>
            <a:p>
              <a:r>
                <a:rPr lang="en-US" sz="1400" b="1" dirty="0" smtClean="0"/>
                <a:t>Manitoba</a:t>
              </a:r>
              <a:endParaRPr lang="en-US" sz="1400" b="1" dirty="0"/>
            </a:p>
          </p:txBody>
        </p:sp>
        <p:sp>
          <p:nvSpPr>
            <p:cNvPr id="9" name="TextBox 8"/>
            <p:cNvSpPr txBox="1"/>
            <p:nvPr/>
          </p:nvSpPr>
          <p:spPr>
            <a:xfrm>
              <a:off x="7010400" y="2524762"/>
              <a:ext cx="1236813" cy="307777"/>
            </a:xfrm>
            <a:prstGeom prst="rect">
              <a:avLst/>
            </a:prstGeom>
            <a:solidFill>
              <a:schemeClr val="bg1"/>
            </a:solidFill>
          </p:spPr>
          <p:txBody>
            <a:bodyPr wrap="none" rtlCol="0">
              <a:spAutoFit/>
            </a:bodyPr>
            <a:lstStyle/>
            <a:p>
              <a:r>
                <a:rPr lang="en-US" sz="1400" b="1" dirty="0" smtClean="0"/>
                <a:t>Saskatchewan</a:t>
              </a:r>
              <a:endParaRPr lang="en-US" sz="1400" b="1" dirty="0"/>
            </a:p>
          </p:txBody>
        </p:sp>
        <p:sp>
          <p:nvSpPr>
            <p:cNvPr id="10" name="TextBox 9"/>
            <p:cNvSpPr txBox="1"/>
            <p:nvPr/>
          </p:nvSpPr>
          <p:spPr>
            <a:xfrm>
              <a:off x="7010400" y="2800659"/>
              <a:ext cx="737574" cy="307777"/>
            </a:xfrm>
            <a:prstGeom prst="rect">
              <a:avLst/>
            </a:prstGeom>
            <a:solidFill>
              <a:schemeClr val="bg1"/>
            </a:solidFill>
          </p:spPr>
          <p:txBody>
            <a:bodyPr wrap="none" rtlCol="0">
              <a:spAutoFit/>
            </a:bodyPr>
            <a:lstStyle/>
            <a:p>
              <a:r>
                <a:rPr lang="en-US" sz="1400" b="1" dirty="0" smtClean="0"/>
                <a:t>Alberta</a:t>
              </a:r>
              <a:endParaRPr lang="en-US" sz="1400" b="1" dirty="0"/>
            </a:p>
          </p:txBody>
        </p:sp>
        <p:sp>
          <p:nvSpPr>
            <p:cNvPr id="11" name="TextBox 10"/>
            <p:cNvSpPr txBox="1"/>
            <p:nvPr/>
          </p:nvSpPr>
          <p:spPr>
            <a:xfrm>
              <a:off x="7010400" y="3076555"/>
              <a:ext cx="1417376" cy="307777"/>
            </a:xfrm>
            <a:prstGeom prst="rect">
              <a:avLst/>
            </a:prstGeom>
            <a:solidFill>
              <a:schemeClr val="bg1"/>
            </a:solidFill>
          </p:spPr>
          <p:txBody>
            <a:bodyPr wrap="none" rtlCol="0">
              <a:spAutoFit/>
            </a:bodyPr>
            <a:lstStyle/>
            <a:p>
              <a:r>
                <a:rPr lang="en-US" sz="1400" b="1" dirty="0" smtClean="0"/>
                <a:t>British Columbia</a:t>
              </a:r>
              <a:endParaRPr lang="en-US" sz="1400" b="1"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 y="277641"/>
            <a:ext cx="8229600" cy="1143000"/>
          </a:xfrm>
        </p:spPr>
        <p:txBody>
          <a:bodyPr>
            <a:noAutofit/>
          </a:bodyPr>
          <a:lstStyle/>
          <a:p>
            <a:r>
              <a:rPr lang="en-US" sz="3600" dirty="0" smtClean="0">
                <a:latin typeface="Trade Gothic LT Std Extended"/>
              </a:rPr>
              <a:t>Predicted number of hepatitis B-infected persons in Canada to 2020</a:t>
            </a:r>
            <a:endParaRPr lang="en-US" sz="3600" dirty="0">
              <a:latin typeface="Trade Gothic LT Std Extended"/>
            </a:endParaRPr>
          </a:p>
        </p:txBody>
      </p:sp>
      <p:pic>
        <p:nvPicPr>
          <p:cNvPr id="2050" name="Picture 2"/>
          <p:cNvPicPr>
            <a:picLocks noChangeAspect="1" noChangeArrowheads="1"/>
          </p:cNvPicPr>
          <p:nvPr/>
        </p:nvPicPr>
        <p:blipFill>
          <a:blip r:embed="rId3" cstate="print"/>
          <a:srcRect/>
          <a:stretch>
            <a:fillRect/>
          </a:stretch>
        </p:blipFill>
        <p:spPr bwMode="auto">
          <a:xfrm>
            <a:off x="914400" y="1681495"/>
            <a:ext cx="6962775" cy="4730645"/>
          </a:xfrm>
          <a:prstGeom prst="rect">
            <a:avLst/>
          </a:prstGeom>
          <a:noFill/>
          <a:ln w="9525">
            <a:noFill/>
            <a:miter lim="800000"/>
            <a:headEnd/>
            <a:tailEnd/>
          </a:ln>
        </p:spPr>
      </p:pic>
      <p:sp>
        <p:nvSpPr>
          <p:cNvPr id="5" name="TextBox 4"/>
          <p:cNvSpPr txBox="1"/>
          <p:nvPr/>
        </p:nvSpPr>
        <p:spPr>
          <a:xfrm>
            <a:off x="4876800" y="6488668"/>
            <a:ext cx="4037947" cy="246221"/>
          </a:xfrm>
          <a:prstGeom prst="rect">
            <a:avLst/>
          </a:prstGeom>
          <a:noFill/>
        </p:spPr>
        <p:txBody>
          <a:bodyPr wrap="none" rtlCol="0">
            <a:spAutoFit/>
          </a:bodyPr>
          <a:lstStyle/>
          <a:p>
            <a:r>
              <a:rPr lang="en-US" sz="1000" dirty="0" err="1" smtClean="0"/>
              <a:t>Leber</a:t>
            </a:r>
            <a:r>
              <a:rPr lang="en-US" sz="1000" dirty="0" smtClean="0"/>
              <a:t> et al. The prevalence of hepatitis B in Canada. Submitted manuscript</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505" y="609600"/>
            <a:ext cx="8229600" cy="1143000"/>
          </a:xfrm>
        </p:spPr>
        <p:txBody>
          <a:bodyPr>
            <a:normAutofit fontScale="90000"/>
          </a:bodyPr>
          <a:lstStyle/>
          <a:p>
            <a:r>
              <a:rPr lang="en-US" dirty="0" smtClean="0"/>
              <a:t>Mortality and morbidity of hepatitis B compared to HIV/AIDS</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114425" y="1819275"/>
            <a:ext cx="6915150" cy="3514725"/>
          </a:xfrm>
          <a:prstGeom prst="rect">
            <a:avLst/>
          </a:prstGeom>
          <a:noFill/>
          <a:ln w="9525">
            <a:noFill/>
            <a:miter lim="800000"/>
            <a:headEnd/>
            <a:tailEnd/>
          </a:ln>
        </p:spPr>
      </p:pic>
      <p:sp>
        <p:nvSpPr>
          <p:cNvPr id="5" name="TextBox 4"/>
          <p:cNvSpPr txBox="1"/>
          <p:nvPr/>
        </p:nvSpPr>
        <p:spPr>
          <a:xfrm>
            <a:off x="4495800" y="5024437"/>
            <a:ext cx="2591735" cy="307777"/>
          </a:xfrm>
          <a:prstGeom prst="rect">
            <a:avLst/>
          </a:prstGeom>
          <a:solidFill>
            <a:schemeClr val="bg1"/>
          </a:solidFill>
        </p:spPr>
        <p:txBody>
          <a:bodyPr wrap="none" rtlCol="0">
            <a:spAutoFit/>
          </a:bodyPr>
          <a:lstStyle/>
          <a:p>
            <a:r>
              <a:rPr lang="en-US" sz="1400" b="1" dirty="0" smtClean="0"/>
              <a:t>Health-adjusted years of life lost</a:t>
            </a:r>
          </a:p>
        </p:txBody>
      </p:sp>
      <p:sp>
        <p:nvSpPr>
          <p:cNvPr id="6" name="TextBox 5"/>
          <p:cNvSpPr txBox="1"/>
          <p:nvPr/>
        </p:nvSpPr>
        <p:spPr>
          <a:xfrm>
            <a:off x="685800" y="5841371"/>
            <a:ext cx="3408305" cy="553998"/>
          </a:xfrm>
          <a:prstGeom prst="rect">
            <a:avLst/>
          </a:prstGeom>
          <a:noFill/>
        </p:spPr>
        <p:txBody>
          <a:bodyPr wrap="none" rtlCol="0">
            <a:spAutoFit/>
          </a:bodyPr>
          <a:lstStyle/>
          <a:p>
            <a:r>
              <a:rPr lang="en-US" sz="1000" dirty="0" err="1" smtClean="0"/>
              <a:t>Kwong</a:t>
            </a:r>
            <a:r>
              <a:rPr lang="en-US" sz="1000" dirty="0" smtClean="0"/>
              <a:t> et al. Ontario Burden of Infectious  Disease Study 2010</a:t>
            </a:r>
          </a:p>
          <a:p>
            <a:r>
              <a:rPr lang="en-US" sz="1000" dirty="0" smtClean="0">
                <a:hlinkClick r:id="rId4"/>
              </a:rPr>
              <a:t>http://www.ices.on.ca/file/ONBOIDS_FullReport_intra.pdf</a:t>
            </a:r>
            <a:endParaRPr lang="en-US" sz="1000" dirty="0" smtClean="0"/>
          </a:p>
          <a:p>
            <a:endParaRPr lang="en-US" sz="1000" dirty="0"/>
          </a:p>
        </p:txBody>
      </p:sp>
      <p:sp>
        <p:nvSpPr>
          <p:cNvPr id="7" name="TextBox 6"/>
          <p:cNvSpPr txBox="1"/>
          <p:nvPr/>
        </p:nvSpPr>
        <p:spPr>
          <a:xfrm>
            <a:off x="2514600" y="5024437"/>
            <a:ext cx="1354025" cy="307777"/>
          </a:xfrm>
          <a:prstGeom prst="rect">
            <a:avLst/>
          </a:prstGeom>
          <a:solidFill>
            <a:schemeClr val="bg1"/>
          </a:solidFill>
        </p:spPr>
        <p:txBody>
          <a:bodyPr wrap="none" rtlCol="0">
            <a:spAutoFit/>
          </a:bodyPr>
          <a:lstStyle/>
          <a:p>
            <a:r>
              <a:rPr lang="en-US" sz="1400" b="1" dirty="0" smtClean="0"/>
              <a:t>Years of life lost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r>
              <a:rPr lang="en-US" dirty="0" smtClean="0"/>
              <a:t>Differences in time of licensing drugs for hepatitis B in Canada versus US/EU</a:t>
            </a:r>
            <a:endParaRPr lang="en-US" dirty="0"/>
          </a:p>
        </p:txBody>
      </p:sp>
      <p:sp>
        <p:nvSpPr>
          <p:cNvPr id="5" name="TextBox 4"/>
          <p:cNvSpPr txBox="1"/>
          <p:nvPr/>
        </p:nvSpPr>
        <p:spPr>
          <a:xfrm>
            <a:off x="5638800" y="5638800"/>
            <a:ext cx="2912977" cy="246221"/>
          </a:xfrm>
          <a:prstGeom prst="rect">
            <a:avLst/>
          </a:prstGeom>
          <a:noFill/>
        </p:spPr>
        <p:txBody>
          <a:bodyPr wrap="none" rtlCol="0">
            <a:spAutoFit/>
          </a:bodyPr>
          <a:lstStyle/>
          <a:p>
            <a:r>
              <a:rPr lang="en-US" sz="1000" dirty="0" smtClean="0"/>
              <a:t>Information provided by Gilead Sciences Canada Inc.</a:t>
            </a:r>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2493617201"/>
              </p:ext>
            </p:extLst>
          </p:nvPr>
        </p:nvGraphicFramePr>
        <p:xfrm>
          <a:off x="381000" y="2667000"/>
          <a:ext cx="8382000" cy="1737360"/>
        </p:xfrm>
        <a:graphic>
          <a:graphicData uri="http://schemas.openxmlformats.org/drawingml/2006/table">
            <a:tbl>
              <a:tblPr firstRow="1" bandRow="1">
                <a:tableStyleId>{5C22544A-7EE6-4342-B048-85BDC9FD1C3A}</a:tableStyleId>
              </a:tblPr>
              <a:tblGrid>
                <a:gridCol w="1092688"/>
                <a:gridCol w="1345712"/>
                <a:gridCol w="1219200"/>
                <a:gridCol w="1143000"/>
                <a:gridCol w="1295400"/>
                <a:gridCol w="1066800"/>
                <a:gridCol w="1219200"/>
              </a:tblGrid>
              <a:tr h="370840">
                <a:tc>
                  <a:txBody>
                    <a:bodyPr/>
                    <a:lstStyle/>
                    <a:p>
                      <a:pPr algn="ctr"/>
                      <a:r>
                        <a:rPr lang="en-US" sz="1400" b="1" kern="1200" dirty="0" smtClean="0">
                          <a:solidFill>
                            <a:schemeClr val="bg1"/>
                          </a:solidFill>
                          <a:latin typeface="+mn-lt"/>
                          <a:ea typeface="+mn-ea"/>
                          <a:cs typeface="+mn-cs"/>
                        </a:rPr>
                        <a:t>Total time difference</a:t>
                      </a:r>
                    </a:p>
                  </a:txBody>
                  <a:tcPr>
                    <a:solidFill>
                      <a:srgbClr val="C00000"/>
                    </a:solidFill>
                  </a:tcPr>
                </a:tc>
                <a:tc>
                  <a:txBody>
                    <a:bodyPr/>
                    <a:lstStyle/>
                    <a:p>
                      <a:pPr algn="ctr"/>
                      <a:r>
                        <a:rPr lang="en-US" sz="1400" b="1" kern="1200" dirty="0" smtClean="0">
                          <a:solidFill>
                            <a:schemeClr val="lt1"/>
                          </a:solidFill>
                          <a:latin typeface="+mn-lt"/>
                          <a:ea typeface="+mn-ea"/>
                          <a:cs typeface="+mn-cs"/>
                        </a:rPr>
                        <a:t>Lamivudine</a:t>
                      </a:r>
                    </a:p>
                  </a:txBody>
                  <a:tcPr>
                    <a:solidFill>
                      <a:schemeClr val="tx1"/>
                    </a:solidFill>
                  </a:tcPr>
                </a:tc>
                <a:tc>
                  <a:txBody>
                    <a:bodyPr/>
                    <a:lstStyle/>
                    <a:p>
                      <a:pPr algn="ctr"/>
                      <a:r>
                        <a:rPr lang="en-US" sz="1400" b="1" kern="1200" dirty="0" err="1" smtClean="0">
                          <a:solidFill>
                            <a:schemeClr val="lt1"/>
                          </a:solidFill>
                          <a:latin typeface="+mn-lt"/>
                          <a:ea typeface="+mn-ea"/>
                          <a:cs typeface="+mn-cs"/>
                        </a:rPr>
                        <a:t>Adefovir</a:t>
                      </a:r>
                      <a:endParaRPr lang="en-US" sz="1400" b="1" kern="1200" dirty="0" smtClean="0">
                        <a:solidFill>
                          <a:schemeClr val="lt1"/>
                        </a:solidFill>
                        <a:latin typeface="+mn-lt"/>
                        <a:ea typeface="+mn-ea"/>
                        <a:cs typeface="+mn-cs"/>
                      </a:endParaRPr>
                    </a:p>
                  </a:txBody>
                  <a:tcPr>
                    <a:solidFill>
                      <a:schemeClr val="tx1"/>
                    </a:solidFill>
                  </a:tcPr>
                </a:tc>
                <a:tc>
                  <a:txBody>
                    <a:bodyPr/>
                    <a:lstStyle/>
                    <a:p>
                      <a:pPr algn="ctr"/>
                      <a:r>
                        <a:rPr lang="en-US" sz="1400" b="1" kern="1200" dirty="0" smtClean="0">
                          <a:solidFill>
                            <a:schemeClr val="lt1"/>
                          </a:solidFill>
                          <a:latin typeface="+mn-lt"/>
                          <a:ea typeface="+mn-ea"/>
                          <a:cs typeface="+mn-cs"/>
                        </a:rPr>
                        <a:t>Entecavir</a:t>
                      </a:r>
                    </a:p>
                  </a:txBody>
                  <a:tcPr>
                    <a:solidFill>
                      <a:schemeClr val="tx1"/>
                    </a:solidFill>
                  </a:tcPr>
                </a:tc>
                <a:tc>
                  <a:txBody>
                    <a:bodyPr/>
                    <a:lstStyle/>
                    <a:p>
                      <a:pPr algn="ctr"/>
                      <a:r>
                        <a:rPr lang="en-US" sz="1400" b="1" kern="1200" dirty="0" err="1" smtClean="0">
                          <a:solidFill>
                            <a:schemeClr val="lt1"/>
                          </a:solidFill>
                          <a:latin typeface="+mn-lt"/>
                          <a:ea typeface="+mn-ea"/>
                          <a:cs typeface="+mn-cs"/>
                        </a:rPr>
                        <a:t>Telbivudine</a:t>
                      </a:r>
                      <a:endParaRPr lang="en-US" sz="1400" b="1" kern="1200" dirty="0" smtClean="0">
                        <a:solidFill>
                          <a:schemeClr val="lt1"/>
                        </a:solidFill>
                        <a:latin typeface="+mn-lt"/>
                        <a:ea typeface="+mn-ea"/>
                        <a:cs typeface="+mn-cs"/>
                      </a:endParaRPr>
                    </a:p>
                  </a:txBody>
                  <a:tcPr>
                    <a:solidFill>
                      <a:schemeClr val="tx1"/>
                    </a:solidFill>
                  </a:tcPr>
                </a:tc>
                <a:tc>
                  <a:txBody>
                    <a:bodyPr/>
                    <a:lstStyle/>
                    <a:p>
                      <a:pPr algn="ctr"/>
                      <a:r>
                        <a:rPr lang="en-US" sz="1400" b="1" kern="1200" dirty="0" err="1" smtClean="0">
                          <a:solidFill>
                            <a:schemeClr val="lt1"/>
                          </a:solidFill>
                          <a:latin typeface="+mn-lt"/>
                          <a:ea typeface="+mn-ea"/>
                          <a:cs typeface="+mn-cs"/>
                        </a:rPr>
                        <a:t>Tenofovir</a:t>
                      </a:r>
                      <a:endParaRPr lang="en-US" sz="1400" b="1" kern="1200" dirty="0" smtClean="0">
                        <a:solidFill>
                          <a:schemeClr val="lt1"/>
                        </a:solidFill>
                        <a:latin typeface="+mn-lt"/>
                        <a:ea typeface="+mn-ea"/>
                        <a:cs typeface="+mn-cs"/>
                      </a:endParaRPr>
                    </a:p>
                  </a:txBody>
                  <a:tcPr>
                    <a:solidFill>
                      <a:schemeClr val="tx1"/>
                    </a:solidFill>
                  </a:tcPr>
                </a:tc>
                <a:tc>
                  <a:txBody>
                    <a:bodyPr/>
                    <a:lstStyle/>
                    <a:p>
                      <a:pPr algn="ctr"/>
                      <a:r>
                        <a:rPr lang="en-US" sz="1600" b="1" kern="1200" dirty="0" err="1" smtClean="0">
                          <a:solidFill>
                            <a:schemeClr val="lt1"/>
                          </a:solidFill>
                          <a:latin typeface="+mn-lt"/>
                          <a:ea typeface="+mn-ea"/>
                          <a:cs typeface="+mn-cs"/>
                        </a:rPr>
                        <a:t>PegIFN</a:t>
                      </a:r>
                      <a:r>
                        <a:rPr lang="en-US" sz="1600" b="1" kern="1200" dirty="0" smtClean="0">
                          <a:solidFill>
                            <a:schemeClr val="lt1"/>
                          </a:solidFill>
                          <a:latin typeface="+mn-lt"/>
                          <a:ea typeface="+mn-ea"/>
                          <a:cs typeface="+mn-cs"/>
                        </a:rPr>
                        <a:t> alfa</a:t>
                      </a:r>
                    </a:p>
                  </a:txBody>
                  <a:tcPr>
                    <a:solidFill>
                      <a:schemeClr val="tx1"/>
                    </a:solidFill>
                  </a:tcPr>
                </a:tc>
              </a:tr>
              <a:tr h="391160">
                <a:tc>
                  <a:txBody>
                    <a:bodyPr/>
                    <a:lstStyle/>
                    <a:p>
                      <a:pPr algn="ctr"/>
                      <a:r>
                        <a:rPr lang="en-US" sz="1600" b="1" kern="1200" dirty="0" smtClean="0">
                          <a:solidFill>
                            <a:schemeClr val="tx1"/>
                          </a:solidFill>
                          <a:latin typeface="+mn-lt"/>
                          <a:ea typeface="+mn-ea"/>
                          <a:cs typeface="+mn-cs"/>
                        </a:rPr>
                        <a:t>Versus  USA</a:t>
                      </a:r>
                    </a:p>
                  </a:txBody>
                  <a:tcPr>
                    <a:solidFill>
                      <a:schemeClr val="bg1"/>
                    </a:solidFill>
                  </a:tcPr>
                </a:tc>
                <a:tc>
                  <a:txBody>
                    <a:bodyPr/>
                    <a:lstStyle/>
                    <a:p>
                      <a:pPr algn="ctr"/>
                      <a:r>
                        <a:rPr lang="en-US" sz="1600" b="1" kern="1200" dirty="0" smtClean="0">
                          <a:solidFill>
                            <a:schemeClr val="tx1"/>
                          </a:solidFill>
                          <a:latin typeface="+mn-lt"/>
                          <a:ea typeface="+mn-ea"/>
                          <a:cs typeface="+mn-cs"/>
                        </a:rPr>
                        <a:t>21 days </a:t>
                      </a:r>
                    </a:p>
                    <a:p>
                      <a:pPr algn="ctr"/>
                      <a:r>
                        <a:rPr lang="en-US" sz="1600" b="1" kern="1200" dirty="0" smtClean="0">
                          <a:solidFill>
                            <a:schemeClr val="tx1"/>
                          </a:solidFill>
                          <a:latin typeface="+mn-lt"/>
                          <a:ea typeface="+mn-ea"/>
                          <a:cs typeface="+mn-cs"/>
                        </a:rPr>
                        <a:t>after</a:t>
                      </a:r>
                    </a:p>
                  </a:txBody>
                  <a:tcPr>
                    <a:solidFill>
                      <a:schemeClr val="bg1"/>
                    </a:solidFill>
                  </a:tcPr>
                </a:tc>
                <a:tc>
                  <a:txBody>
                    <a:bodyPr/>
                    <a:lstStyle/>
                    <a:p>
                      <a:pPr algn="ctr"/>
                      <a:r>
                        <a:rPr lang="en-US" sz="1600" b="1" kern="1200" dirty="0" smtClean="0">
                          <a:solidFill>
                            <a:schemeClr val="tx1"/>
                          </a:solidFill>
                          <a:latin typeface="+mn-lt"/>
                          <a:ea typeface="+mn-ea"/>
                          <a:cs typeface="+mn-cs"/>
                        </a:rPr>
                        <a:t>341 days after</a:t>
                      </a:r>
                    </a:p>
                  </a:txBody>
                  <a:tcPr>
                    <a:solidFill>
                      <a:schemeClr val="bg1"/>
                    </a:solidFill>
                  </a:tcPr>
                </a:tc>
                <a:tc>
                  <a:txBody>
                    <a:bodyPr/>
                    <a:lstStyle/>
                    <a:p>
                      <a:pPr algn="ctr"/>
                      <a:r>
                        <a:rPr lang="en-US" sz="1600" b="1" kern="1200" dirty="0" smtClean="0">
                          <a:solidFill>
                            <a:schemeClr val="tx1"/>
                          </a:solidFill>
                          <a:latin typeface="+mn-lt"/>
                          <a:ea typeface="+mn-ea"/>
                          <a:cs typeface="+mn-cs"/>
                        </a:rPr>
                        <a:t>444 days after</a:t>
                      </a:r>
                    </a:p>
                  </a:txBody>
                  <a:tcPr>
                    <a:solidFill>
                      <a:schemeClr val="bg1"/>
                    </a:solidFill>
                  </a:tcPr>
                </a:tc>
                <a:tc>
                  <a:txBody>
                    <a:bodyPr/>
                    <a:lstStyle/>
                    <a:p>
                      <a:pPr algn="ctr"/>
                      <a:r>
                        <a:rPr lang="en-US" sz="1600" b="1" kern="1200" dirty="0" smtClean="0">
                          <a:solidFill>
                            <a:schemeClr val="tx1"/>
                          </a:solidFill>
                          <a:latin typeface="+mn-lt"/>
                          <a:ea typeface="+mn-ea"/>
                          <a:cs typeface="+mn-cs"/>
                        </a:rPr>
                        <a:t>34 days </a:t>
                      </a:r>
                    </a:p>
                    <a:p>
                      <a:pPr algn="ctr"/>
                      <a:r>
                        <a:rPr lang="en-US" sz="1600" b="1" kern="1200" dirty="0" smtClean="0">
                          <a:solidFill>
                            <a:schemeClr val="tx1"/>
                          </a:solidFill>
                          <a:latin typeface="+mn-lt"/>
                          <a:ea typeface="+mn-ea"/>
                          <a:cs typeface="+mn-cs"/>
                        </a:rPr>
                        <a:t>after</a:t>
                      </a:r>
                    </a:p>
                  </a:txBody>
                  <a:tcPr>
                    <a:solidFill>
                      <a:schemeClr val="bg1"/>
                    </a:solidFill>
                  </a:tcPr>
                </a:tc>
                <a:tc>
                  <a:txBody>
                    <a:bodyPr/>
                    <a:lstStyle/>
                    <a:p>
                      <a:pPr algn="ctr"/>
                      <a:r>
                        <a:rPr lang="en-US" sz="1600" b="1" kern="1200" dirty="0" smtClean="0">
                          <a:solidFill>
                            <a:schemeClr val="tx1"/>
                          </a:solidFill>
                          <a:latin typeface="+mn-lt"/>
                          <a:ea typeface="+mn-ea"/>
                          <a:cs typeface="+mn-cs"/>
                        </a:rPr>
                        <a:t>508 days after</a:t>
                      </a:r>
                    </a:p>
                  </a:txBody>
                  <a:tcPr>
                    <a:solidFill>
                      <a:schemeClr val="bg1"/>
                    </a:solidFill>
                  </a:tcPr>
                </a:tc>
                <a:tc>
                  <a:txBody>
                    <a:bodyPr/>
                    <a:lstStyle/>
                    <a:p>
                      <a:pPr algn="ctr"/>
                      <a:r>
                        <a:rPr lang="en-US" sz="1600" b="1" kern="1200" dirty="0" smtClean="0">
                          <a:solidFill>
                            <a:schemeClr val="tx1"/>
                          </a:solidFill>
                          <a:latin typeface="+mn-lt"/>
                          <a:ea typeface="+mn-ea"/>
                          <a:cs typeface="+mn-cs"/>
                        </a:rPr>
                        <a:t>301 days after </a:t>
                      </a:r>
                    </a:p>
                  </a:txBody>
                  <a:tcPr>
                    <a:solidFill>
                      <a:schemeClr val="bg1"/>
                    </a:solidFill>
                  </a:tcPr>
                </a:tc>
              </a:tr>
              <a:tr h="223520">
                <a:tc>
                  <a:txBody>
                    <a:bodyPr/>
                    <a:lstStyle/>
                    <a:p>
                      <a:pPr algn="ctr"/>
                      <a:r>
                        <a:rPr lang="en-US" sz="1600" b="1" kern="1200" dirty="0" smtClean="0">
                          <a:solidFill>
                            <a:schemeClr val="tx1"/>
                          </a:solidFill>
                          <a:latin typeface="+mn-lt"/>
                          <a:ea typeface="+mn-ea"/>
                          <a:cs typeface="+mn-cs"/>
                        </a:rPr>
                        <a:t>Versus </a:t>
                      </a:r>
                    </a:p>
                    <a:p>
                      <a:pPr algn="ctr"/>
                      <a:r>
                        <a:rPr lang="en-US" sz="1600" b="1" kern="1200" dirty="0" smtClean="0">
                          <a:solidFill>
                            <a:schemeClr val="tx1"/>
                          </a:solidFill>
                          <a:latin typeface="+mn-lt"/>
                          <a:ea typeface="+mn-ea"/>
                          <a:cs typeface="+mn-cs"/>
                        </a:rPr>
                        <a:t>EU</a:t>
                      </a:r>
                      <a:endParaRPr lang="en-US" sz="1600" b="1" kern="1200" dirty="0">
                        <a:solidFill>
                          <a:schemeClr val="tx1"/>
                        </a:solidFill>
                        <a:latin typeface="+mn-lt"/>
                        <a:ea typeface="+mn-ea"/>
                        <a:cs typeface="+mn-cs"/>
                      </a:endParaRPr>
                    </a:p>
                  </a:txBody>
                  <a:tcPr>
                    <a:solidFill>
                      <a:srgbClr val="FFCCCC"/>
                    </a:solidFill>
                  </a:tcPr>
                </a:tc>
                <a:tc>
                  <a:txBody>
                    <a:bodyPr/>
                    <a:lstStyle/>
                    <a:p>
                      <a:pPr algn="ctr"/>
                      <a:r>
                        <a:rPr lang="en-US" sz="1600" b="1" kern="1200" dirty="0" smtClean="0">
                          <a:solidFill>
                            <a:schemeClr val="tx1"/>
                          </a:solidFill>
                          <a:latin typeface="+mn-lt"/>
                          <a:ea typeface="+mn-ea"/>
                          <a:cs typeface="+mn-cs"/>
                        </a:rPr>
                        <a:t>244 days before</a:t>
                      </a:r>
                    </a:p>
                  </a:txBody>
                  <a:tcPr>
                    <a:solidFill>
                      <a:srgbClr val="FFCCCC"/>
                    </a:solidFill>
                  </a:tcPr>
                </a:tc>
                <a:tc>
                  <a:txBody>
                    <a:bodyPr/>
                    <a:lstStyle/>
                    <a:p>
                      <a:pPr algn="ctr"/>
                      <a:r>
                        <a:rPr lang="en-US" sz="1600" b="1" kern="1200" dirty="0" smtClean="0">
                          <a:solidFill>
                            <a:schemeClr val="tx1"/>
                          </a:solidFill>
                          <a:latin typeface="+mn-lt"/>
                          <a:ea typeface="+mn-ea"/>
                          <a:cs typeface="+mn-cs"/>
                        </a:rPr>
                        <a:t>174 days after</a:t>
                      </a:r>
                    </a:p>
                  </a:txBody>
                  <a:tcPr>
                    <a:solidFill>
                      <a:srgbClr val="FFCCCC"/>
                    </a:solidFill>
                  </a:tcPr>
                </a:tc>
                <a:tc>
                  <a:txBody>
                    <a:bodyPr/>
                    <a:lstStyle/>
                    <a:p>
                      <a:pPr algn="ctr"/>
                      <a:r>
                        <a:rPr lang="en-US" sz="1600" b="1" kern="1200" dirty="0" smtClean="0">
                          <a:solidFill>
                            <a:schemeClr val="tx1"/>
                          </a:solidFill>
                          <a:latin typeface="+mn-lt"/>
                          <a:ea typeface="+mn-ea"/>
                          <a:cs typeface="+mn-cs"/>
                        </a:rPr>
                        <a:t>10 days before</a:t>
                      </a:r>
                    </a:p>
                  </a:txBody>
                  <a:tcPr>
                    <a:solidFill>
                      <a:srgbClr val="FFCCCC"/>
                    </a:solidFill>
                  </a:tcPr>
                </a:tc>
                <a:tc>
                  <a:txBody>
                    <a:bodyPr/>
                    <a:lstStyle/>
                    <a:p>
                      <a:pPr algn="ctr"/>
                      <a:r>
                        <a:rPr lang="en-US" sz="1600" b="1" kern="1200" dirty="0" smtClean="0">
                          <a:solidFill>
                            <a:schemeClr val="tx1"/>
                          </a:solidFill>
                          <a:latin typeface="+mn-lt"/>
                          <a:ea typeface="+mn-ea"/>
                          <a:cs typeface="+mn-cs"/>
                        </a:rPr>
                        <a:t>147 days before</a:t>
                      </a:r>
                    </a:p>
                  </a:txBody>
                  <a:tcPr>
                    <a:solidFill>
                      <a:srgbClr val="FFCCCC"/>
                    </a:solidFill>
                  </a:tcPr>
                </a:tc>
                <a:tc>
                  <a:txBody>
                    <a:bodyPr/>
                    <a:lstStyle/>
                    <a:p>
                      <a:pPr algn="ctr"/>
                      <a:r>
                        <a:rPr lang="en-US" sz="1600" b="1" kern="1200" dirty="0" smtClean="0">
                          <a:solidFill>
                            <a:schemeClr val="tx1"/>
                          </a:solidFill>
                          <a:latin typeface="+mn-lt"/>
                          <a:ea typeface="+mn-ea"/>
                          <a:cs typeface="+mn-cs"/>
                        </a:rPr>
                        <a:t>406 days after</a:t>
                      </a:r>
                    </a:p>
                  </a:txBody>
                  <a:tcPr>
                    <a:solidFill>
                      <a:srgbClr val="FFCCCC"/>
                    </a:solidFill>
                  </a:tcPr>
                </a:tc>
                <a:tc>
                  <a:txBody>
                    <a:bodyPr/>
                    <a:lstStyle/>
                    <a:p>
                      <a:pPr algn="ctr"/>
                      <a:r>
                        <a:rPr lang="en-US" sz="1600" b="1" kern="1200" dirty="0" smtClean="0">
                          <a:solidFill>
                            <a:schemeClr val="tx1"/>
                          </a:solidFill>
                          <a:latin typeface="+mn-lt"/>
                          <a:ea typeface="+mn-ea"/>
                          <a:cs typeface="+mn-cs"/>
                        </a:rPr>
                        <a:t>433 days after</a:t>
                      </a:r>
                    </a:p>
                  </a:txBody>
                  <a:tcPr>
                    <a:solidFill>
                      <a:srgbClr val="FFCCCC"/>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ade Gothic LT Std Extended"/>
        <a:ea typeface=""/>
        <a:cs typeface=""/>
      </a:majorFont>
      <a:minorFont>
        <a:latin typeface="Trade Gothic LT Std Exte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2010</TotalTime>
  <Words>3992</Words>
  <Application>Microsoft Office PowerPoint</Application>
  <PresentationFormat>On-screen Show (4:3)</PresentationFormat>
  <Paragraphs>685</Paragraphs>
  <Slides>58</Slides>
  <Notes>58</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Default Design</vt:lpstr>
      <vt:lpstr>Custom Design</vt:lpstr>
      <vt:lpstr>Liver Disease in Canada:  A Crisis in the Making</vt:lpstr>
      <vt:lpstr>Hepatitis B</vt:lpstr>
      <vt:lpstr>Incidence of acute hepatitis B is declining</vt:lpstr>
      <vt:lpstr>Vaccinated age groups show the greatest decline in acute hepatitis B</vt:lpstr>
      <vt:lpstr>Prevalence of chronic hepatitis B in Canadian immigrants</vt:lpstr>
      <vt:lpstr>Distribution of chronic hepatitis B in the top 7 provinces</vt:lpstr>
      <vt:lpstr>Predicted number of hepatitis B-infected persons in Canada to 2020</vt:lpstr>
      <vt:lpstr>Mortality and morbidity of hepatitis B compared to HIV/AIDS</vt:lpstr>
      <vt:lpstr>Differences in time of licensing drugs for hepatitis B in Canada versus US/EU</vt:lpstr>
      <vt:lpstr>Time in review by the  common drug review</vt:lpstr>
      <vt:lpstr>Reimbursement policies for hepatitis B drugs </vt:lpstr>
      <vt:lpstr>Hepatitis B vaccination policies  by province</vt:lpstr>
      <vt:lpstr>Reported incidence of acute HBV infection in infants: Canada 1992-2007</vt:lpstr>
      <vt:lpstr>Hepatitis C</vt:lpstr>
      <vt:lpstr>Cases of hepatitis C  notified to Health Canada</vt:lpstr>
      <vt:lpstr>Modeled prevalence  of hepatitis C in Canada by age cohort</vt:lpstr>
      <vt:lpstr>Provincial distribution of hepatitis C cases</vt:lpstr>
      <vt:lpstr>Incidence of acute hepatitis C</vt:lpstr>
      <vt:lpstr>Modeled number of cases of  acute hepatitis C by age</vt:lpstr>
      <vt:lpstr>Modeled incidence of  hepatitis C-related deaths</vt:lpstr>
      <vt:lpstr>Impact of the top 20 pathogens in health-adjusted life years in Ontario</vt:lpstr>
      <vt:lpstr>Health outcomes for hepatitis C and HIV/AIDS in Ontario</vt:lpstr>
      <vt:lpstr>Reduction in hepatitis C-related deaths assuming increased treatment rates</vt:lpstr>
      <vt:lpstr>Outcomes with universal vs risk-based HCV screening in the USA</vt:lpstr>
      <vt:lpstr>Proportions of the infected population unaware of their infected status (USA)</vt:lpstr>
      <vt:lpstr>Reimbursement policies </vt:lpstr>
      <vt:lpstr>Patients treated for hepatitis C  by year in Canada</vt:lpstr>
      <vt:lpstr>Expenditures by the Health Canada on hepatitis C programs, 1999-2004</vt:lpstr>
      <vt:lpstr>Provincial government responses to hepatitis C</vt:lpstr>
      <vt:lpstr>Alcoholic liver disease</vt:lpstr>
      <vt:lpstr>Alcohol-attributable  burden of disease, Canada 2004</vt:lpstr>
      <vt:lpstr>Increase in alcohol consumption in Canada and BC: 1996–2007</vt:lpstr>
      <vt:lpstr>Death from alcoholic liver disease  is increasing</vt:lpstr>
      <vt:lpstr>Non-alcoholic fatty liver disease</vt:lpstr>
      <vt:lpstr>Trends in obesity in Canada</vt:lpstr>
      <vt:lpstr>Cases of diabetes by year</vt:lpstr>
      <vt:lpstr>Cirrhosis and its complications</vt:lpstr>
      <vt:lpstr>ICD codes* that are likely associated with death from cirrhosis</vt:lpstr>
      <vt:lpstr>Deaths from liver disease</vt:lpstr>
      <vt:lpstr>Death from liver disease is increasing in Canada</vt:lpstr>
      <vt:lpstr>Hepatocellular carcinoma</vt:lpstr>
      <vt:lpstr>Hepatocellular carcinoma incidence is increasing in Canada</vt:lpstr>
      <vt:lpstr>HCC incidence and mortality rates by province (2012)</vt:lpstr>
      <vt:lpstr>Projected incidence of HCC to 2020</vt:lpstr>
      <vt:lpstr>Projected HBV-related  HCC mortality to 2020</vt:lpstr>
      <vt:lpstr>Modeled incidence of HCC  related to hepatitis C</vt:lpstr>
      <vt:lpstr>Mortality from primary liver cancers</vt:lpstr>
      <vt:lpstr>Mortality from HCC corrected for “unspecified” liver cancer</vt:lpstr>
      <vt:lpstr>Resources to manage  liver disease in Canada</vt:lpstr>
      <vt:lpstr>Resources to manage liver disease</vt:lpstr>
      <vt:lpstr>Gastroenterologists and infectious disease specialists in Canada</vt:lpstr>
      <vt:lpstr>Estimated number of physicians treating hepatitis B patients</vt:lpstr>
      <vt:lpstr>Liver transplantation in Canada</vt:lpstr>
      <vt:lpstr>Costs of liver disease</vt:lpstr>
      <vt:lpstr>Hospitalizations for hepatitis C-related conditions is are increasing</vt:lpstr>
      <vt:lpstr>The  number of procedures in patients with liver disease is increasing</vt:lpstr>
      <vt:lpstr>Cancer treatment procedures in patients with liver disease</vt:lpstr>
      <vt:lpstr>In-hospital costs for procedures for  liver disease patients 2006-2009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Rate/100,000 population of acute &amp; indeterminate* hepatitis B</dc:title>
  <dc:creator>Blair Jarvis</dc:creator>
  <cp:lastModifiedBy>Melanie Kearns</cp:lastModifiedBy>
  <cp:revision>119</cp:revision>
  <dcterms:created xsi:type="dcterms:W3CDTF">2013-08-26T19:56:48Z</dcterms:created>
  <dcterms:modified xsi:type="dcterms:W3CDTF">2013-11-28T22:05:10Z</dcterms:modified>
</cp:coreProperties>
</file>